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73" r:id="rId4"/>
    <p:sldId id="274" r:id="rId5"/>
    <p:sldId id="275" r:id="rId6"/>
    <p:sldId id="261" r:id="rId7"/>
    <p:sldId id="276" r:id="rId8"/>
    <p:sldId id="286" r:id="rId9"/>
    <p:sldId id="285" r:id="rId10"/>
    <p:sldId id="284" r:id="rId11"/>
    <p:sldId id="260" r:id="rId12"/>
    <p:sldId id="277" r:id="rId13"/>
    <p:sldId id="268" r:id="rId14"/>
    <p:sldId id="278" r:id="rId15"/>
    <p:sldId id="288" r:id="rId16"/>
    <p:sldId id="265" r:id="rId17"/>
    <p:sldId id="287" r:id="rId18"/>
    <p:sldId id="264" r:id="rId19"/>
    <p:sldId id="299" r:id="rId20"/>
    <p:sldId id="290" r:id="rId21"/>
    <p:sldId id="280" r:id="rId22"/>
    <p:sldId id="272" r:id="rId23"/>
    <p:sldId id="292" r:id="rId24"/>
    <p:sldId id="294" r:id="rId25"/>
    <p:sldId id="295" r:id="rId26"/>
    <p:sldId id="311" r:id="rId27"/>
    <p:sldId id="302" r:id="rId28"/>
    <p:sldId id="305" r:id="rId29"/>
    <p:sldId id="309" r:id="rId30"/>
    <p:sldId id="310" r:id="rId31"/>
    <p:sldId id="293" r:id="rId32"/>
    <p:sldId id="291" r:id="rId33"/>
    <p:sldId id="282" r:id="rId34"/>
    <p:sldId id="281" r:id="rId35"/>
    <p:sldId id="283" r:id="rId36"/>
    <p:sldId id="296" r:id="rId37"/>
    <p:sldId id="297" r:id="rId38"/>
    <p:sldId id="298" r:id="rId39"/>
    <p:sldId id="300" r:id="rId40"/>
    <p:sldId id="301" r:id="rId41"/>
    <p:sldId id="303" r:id="rId42"/>
    <p:sldId id="304"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95" d="100"/>
          <a:sy n="95" d="100"/>
        </p:scale>
        <p:origin x="138"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468BE5-A160-498D-9611-DC6C939F743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9C68435-55C4-43F0-93E8-809B42899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24F7815-402F-402E-988D-B3803FBF3E66}"/>
              </a:ext>
            </a:extLst>
          </p:cNvPr>
          <p:cNvSpPr>
            <a:spLocks noGrp="1"/>
          </p:cNvSpPr>
          <p:nvPr>
            <p:ph type="dt" sz="half" idx="10"/>
          </p:nvPr>
        </p:nvSpPr>
        <p:spPr/>
        <p:txBody>
          <a:bodyPr/>
          <a:lstStyle/>
          <a:p>
            <a:fld id="{9D45F071-44DB-4407-B738-4B45FDD43EC9}" type="datetimeFigureOut">
              <a:rPr lang="it-IT" smtClean="0"/>
              <a:t>04/10/2019</a:t>
            </a:fld>
            <a:endParaRPr lang="it-IT"/>
          </a:p>
        </p:txBody>
      </p:sp>
      <p:sp>
        <p:nvSpPr>
          <p:cNvPr id="5" name="Segnaposto piè di pagina 4">
            <a:extLst>
              <a:ext uri="{FF2B5EF4-FFF2-40B4-BE49-F238E27FC236}">
                <a16:creationId xmlns:a16="http://schemas.microsoft.com/office/drawing/2014/main" id="{9DC9043E-FF25-492E-9B05-B554B7B03F8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DB491F1-D626-4AEC-AEB9-2A47EEE1D7E1}"/>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3688288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E9DF29-78DC-428E-BE0B-42C8FC10DE7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6041015-22BB-40F7-B035-5E3D3A09B281}"/>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562D482-C11E-4725-BB7D-0FD4738E8DCD}"/>
              </a:ext>
            </a:extLst>
          </p:cNvPr>
          <p:cNvSpPr>
            <a:spLocks noGrp="1"/>
          </p:cNvSpPr>
          <p:nvPr>
            <p:ph type="dt" sz="half" idx="10"/>
          </p:nvPr>
        </p:nvSpPr>
        <p:spPr/>
        <p:txBody>
          <a:bodyPr/>
          <a:lstStyle/>
          <a:p>
            <a:fld id="{9D45F071-44DB-4407-B738-4B45FDD43EC9}" type="datetimeFigureOut">
              <a:rPr lang="it-IT" smtClean="0"/>
              <a:t>04/10/2019</a:t>
            </a:fld>
            <a:endParaRPr lang="it-IT"/>
          </a:p>
        </p:txBody>
      </p:sp>
      <p:sp>
        <p:nvSpPr>
          <p:cNvPr id="5" name="Segnaposto piè di pagina 4">
            <a:extLst>
              <a:ext uri="{FF2B5EF4-FFF2-40B4-BE49-F238E27FC236}">
                <a16:creationId xmlns:a16="http://schemas.microsoft.com/office/drawing/2014/main" id="{EF592BC0-1A1A-44CC-A846-6CABD3D6F5F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5E61D32-F265-4C88-9B4E-E154E25BE96E}"/>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417427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C34592B-DDAC-4143-ACFC-D5CF4934B43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CFB9AE2-6D34-4FB4-966F-53C34B121B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BDE6625-2265-4539-A5A1-8CE3E92A9039}"/>
              </a:ext>
            </a:extLst>
          </p:cNvPr>
          <p:cNvSpPr>
            <a:spLocks noGrp="1"/>
          </p:cNvSpPr>
          <p:nvPr>
            <p:ph type="dt" sz="half" idx="10"/>
          </p:nvPr>
        </p:nvSpPr>
        <p:spPr/>
        <p:txBody>
          <a:bodyPr/>
          <a:lstStyle/>
          <a:p>
            <a:fld id="{9D45F071-44DB-4407-B738-4B45FDD43EC9}" type="datetimeFigureOut">
              <a:rPr lang="it-IT" smtClean="0"/>
              <a:t>04/10/2019</a:t>
            </a:fld>
            <a:endParaRPr lang="it-IT"/>
          </a:p>
        </p:txBody>
      </p:sp>
      <p:sp>
        <p:nvSpPr>
          <p:cNvPr id="5" name="Segnaposto piè di pagina 4">
            <a:extLst>
              <a:ext uri="{FF2B5EF4-FFF2-40B4-BE49-F238E27FC236}">
                <a16:creationId xmlns:a16="http://schemas.microsoft.com/office/drawing/2014/main" id="{B60CEBE1-B280-41E1-82C4-FDCAA810202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337F396-335E-4CAD-BE5F-F2BD193DB345}"/>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4113037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3D2CCF-6A92-4E74-BF73-02D45F520BC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126D26B-FD71-45B9-A646-E365419A8760}"/>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64A296-783F-4895-8EDA-86DAC671BB03}"/>
              </a:ext>
            </a:extLst>
          </p:cNvPr>
          <p:cNvSpPr>
            <a:spLocks noGrp="1"/>
          </p:cNvSpPr>
          <p:nvPr>
            <p:ph type="dt" sz="half" idx="10"/>
          </p:nvPr>
        </p:nvSpPr>
        <p:spPr/>
        <p:txBody>
          <a:bodyPr/>
          <a:lstStyle/>
          <a:p>
            <a:fld id="{9D45F071-44DB-4407-B738-4B45FDD43EC9}" type="datetimeFigureOut">
              <a:rPr lang="it-IT" smtClean="0"/>
              <a:t>04/10/2019</a:t>
            </a:fld>
            <a:endParaRPr lang="it-IT"/>
          </a:p>
        </p:txBody>
      </p:sp>
      <p:sp>
        <p:nvSpPr>
          <p:cNvPr id="5" name="Segnaposto piè di pagina 4">
            <a:extLst>
              <a:ext uri="{FF2B5EF4-FFF2-40B4-BE49-F238E27FC236}">
                <a16:creationId xmlns:a16="http://schemas.microsoft.com/office/drawing/2014/main" id="{E80EB6C9-9C6D-4975-9B6C-114222E4F24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5221C28-1C27-4F9E-AB11-16D7244BF9A9}"/>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1925281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00F60C-707C-4EF4-9248-20FD5804F87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1FE7D5E-0B3B-44D0-8134-02BC04EA13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180CB587-3ED9-411B-BC24-26298E97633C}"/>
              </a:ext>
            </a:extLst>
          </p:cNvPr>
          <p:cNvSpPr>
            <a:spLocks noGrp="1"/>
          </p:cNvSpPr>
          <p:nvPr>
            <p:ph type="dt" sz="half" idx="10"/>
          </p:nvPr>
        </p:nvSpPr>
        <p:spPr/>
        <p:txBody>
          <a:bodyPr/>
          <a:lstStyle/>
          <a:p>
            <a:fld id="{9D45F071-44DB-4407-B738-4B45FDD43EC9}" type="datetimeFigureOut">
              <a:rPr lang="it-IT" smtClean="0"/>
              <a:t>04/10/2019</a:t>
            </a:fld>
            <a:endParaRPr lang="it-IT"/>
          </a:p>
        </p:txBody>
      </p:sp>
      <p:sp>
        <p:nvSpPr>
          <p:cNvPr id="5" name="Segnaposto piè di pagina 4">
            <a:extLst>
              <a:ext uri="{FF2B5EF4-FFF2-40B4-BE49-F238E27FC236}">
                <a16:creationId xmlns:a16="http://schemas.microsoft.com/office/drawing/2014/main" id="{60E1EC24-9892-470A-B438-3B56277876B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B62B1D1-8247-4385-9EDB-46822CF647E7}"/>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179959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4022B1-B817-4E71-A7AF-6C9F0E7D58A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1200EA6-CA07-46C7-AA50-5C4D9E9C8E57}"/>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05C8705-C3ED-454E-8499-31CFA08C2B75}"/>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404B14A-8599-41AB-BC0B-C413DEAFF068}"/>
              </a:ext>
            </a:extLst>
          </p:cNvPr>
          <p:cNvSpPr>
            <a:spLocks noGrp="1"/>
          </p:cNvSpPr>
          <p:nvPr>
            <p:ph type="dt" sz="half" idx="10"/>
          </p:nvPr>
        </p:nvSpPr>
        <p:spPr/>
        <p:txBody>
          <a:bodyPr/>
          <a:lstStyle/>
          <a:p>
            <a:fld id="{9D45F071-44DB-4407-B738-4B45FDD43EC9}" type="datetimeFigureOut">
              <a:rPr lang="it-IT" smtClean="0"/>
              <a:t>04/10/2019</a:t>
            </a:fld>
            <a:endParaRPr lang="it-IT"/>
          </a:p>
        </p:txBody>
      </p:sp>
      <p:sp>
        <p:nvSpPr>
          <p:cNvPr id="6" name="Segnaposto piè di pagina 5">
            <a:extLst>
              <a:ext uri="{FF2B5EF4-FFF2-40B4-BE49-F238E27FC236}">
                <a16:creationId xmlns:a16="http://schemas.microsoft.com/office/drawing/2014/main" id="{B27362C0-1467-4770-8F04-373A4EBD225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68B8C6E-10D1-4B05-98D1-66E380455E24}"/>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379983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5A0F76-BED1-4A3C-BE2D-3093E8B73423}"/>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B646985-1AE5-4BEA-870E-DAAE5DCDD5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EBD1A47B-16F0-4336-BD00-5105C552CEBE}"/>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08E479F-40F4-4132-BB8A-D90077A3FF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39C0CEA5-C058-4CE2-89C4-0EEA3262398F}"/>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3C80040-51BC-4B32-8A1B-3BCA4D16DADD}"/>
              </a:ext>
            </a:extLst>
          </p:cNvPr>
          <p:cNvSpPr>
            <a:spLocks noGrp="1"/>
          </p:cNvSpPr>
          <p:nvPr>
            <p:ph type="dt" sz="half" idx="10"/>
          </p:nvPr>
        </p:nvSpPr>
        <p:spPr/>
        <p:txBody>
          <a:bodyPr/>
          <a:lstStyle/>
          <a:p>
            <a:fld id="{9D45F071-44DB-4407-B738-4B45FDD43EC9}" type="datetimeFigureOut">
              <a:rPr lang="it-IT" smtClean="0"/>
              <a:t>04/10/2019</a:t>
            </a:fld>
            <a:endParaRPr lang="it-IT"/>
          </a:p>
        </p:txBody>
      </p:sp>
      <p:sp>
        <p:nvSpPr>
          <p:cNvPr id="8" name="Segnaposto piè di pagina 7">
            <a:extLst>
              <a:ext uri="{FF2B5EF4-FFF2-40B4-BE49-F238E27FC236}">
                <a16:creationId xmlns:a16="http://schemas.microsoft.com/office/drawing/2014/main" id="{0BC32B35-C76A-4B92-A40C-48ED0395AA4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5BB941B-DF09-49AB-890E-94F4B237DB04}"/>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3993690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5D60AB-7CA4-4F0F-8798-0A1AD45AFAE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CF8CC39-AD9F-4B0E-BB56-CBC812B003D1}"/>
              </a:ext>
            </a:extLst>
          </p:cNvPr>
          <p:cNvSpPr>
            <a:spLocks noGrp="1"/>
          </p:cNvSpPr>
          <p:nvPr>
            <p:ph type="dt" sz="half" idx="10"/>
          </p:nvPr>
        </p:nvSpPr>
        <p:spPr/>
        <p:txBody>
          <a:bodyPr/>
          <a:lstStyle/>
          <a:p>
            <a:fld id="{9D45F071-44DB-4407-B738-4B45FDD43EC9}" type="datetimeFigureOut">
              <a:rPr lang="it-IT" smtClean="0"/>
              <a:t>04/10/2019</a:t>
            </a:fld>
            <a:endParaRPr lang="it-IT"/>
          </a:p>
        </p:txBody>
      </p:sp>
      <p:sp>
        <p:nvSpPr>
          <p:cNvPr id="4" name="Segnaposto piè di pagina 3">
            <a:extLst>
              <a:ext uri="{FF2B5EF4-FFF2-40B4-BE49-F238E27FC236}">
                <a16:creationId xmlns:a16="http://schemas.microsoft.com/office/drawing/2014/main" id="{4ECE189A-38C7-4142-A729-FD62E4210FC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EA73D23-6DF0-45F8-A791-E55922F8803B}"/>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74294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D842775-0E07-4AC0-AC23-18A5E86296D3}"/>
              </a:ext>
            </a:extLst>
          </p:cNvPr>
          <p:cNvSpPr>
            <a:spLocks noGrp="1"/>
          </p:cNvSpPr>
          <p:nvPr>
            <p:ph type="dt" sz="half" idx="10"/>
          </p:nvPr>
        </p:nvSpPr>
        <p:spPr/>
        <p:txBody>
          <a:bodyPr/>
          <a:lstStyle/>
          <a:p>
            <a:fld id="{9D45F071-44DB-4407-B738-4B45FDD43EC9}" type="datetimeFigureOut">
              <a:rPr lang="it-IT" smtClean="0"/>
              <a:t>04/10/2019</a:t>
            </a:fld>
            <a:endParaRPr lang="it-IT"/>
          </a:p>
        </p:txBody>
      </p:sp>
      <p:sp>
        <p:nvSpPr>
          <p:cNvPr id="3" name="Segnaposto piè di pagina 2">
            <a:extLst>
              <a:ext uri="{FF2B5EF4-FFF2-40B4-BE49-F238E27FC236}">
                <a16:creationId xmlns:a16="http://schemas.microsoft.com/office/drawing/2014/main" id="{80C78810-5055-457D-928B-5BF2E1124AB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96A9B94-AB74-4EB3-967B-53B0B6D414F3}"/>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159202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E3C515-FBEB-4330-86BD-40AD639EEEA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347C9A7-A559-479D-B4DF-E4096D5B69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3950B75-2ABA-48FB-BA4B-CF67ACC311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8E819C49-FC74-4AE2-8576-F7D2717958DE}"/>
              </a:ext>
            </a:extLst>
          </p:cNvPr>
          <p:cNvSpPr>
            <a:spLocks noGrp="1"/>
          </p:cNvSpPr>
          <p:nvPr>
            <p:ph type="dt" sz="half" idx="10"/>
          </p:nvPr>
        </p:nvSpPr>
        <p:spPr/>
        <p:txBody>
          <a:bodyPr/>
          <a:lstStyle/>
          <a:p>
            <a:fld id="{9D45F071-44DB-4407-B738-4B45FDD43EC9}" type="datetimeFigureOut">
              <a:rPr lang="it-IT" smtClean="0"/>
              <a:t>04/10/2019</a:t>
            </a:fld>
            <a:endParaRPr lang="it-IT"/>
          </a:p>
        </p:txBody>
      </p:sp>
      <p:sp>
        <p:nvSpPr>
          <p:cNvPr id="6" name="Segnaposto piè di pagina 5">
            <a:extLst>
              <a:ext uri="{FF2B5EF4-FFF2-40B4-BE49-F238E27FC236}">
                <a16:creationId xmlns:a16="http://schemas.microsoft.com/office/drawing/2014/main" id="{04D3CBE6-65BF-406C-9EB7-1BBAB98C4BA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E2A9D2C-142C-4A1D-A7E6-6AD99ED42178}"/>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3780166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0B33D1-6C5E-44D9-B500-AF6BEEAAB3E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166ACEB-DB48-4589-A972-DC808D0075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51BD6EF-D9EB-41E4-A238-CCDC81F0C9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4592326-B3E0-415C-9182-7761FC8DD94B}"/>
              </a:ext>
            </a:extLst>
          </p:cNvPr>
          <p:cNvSpPr>
            <a:spLocks noGrp="1"/>
          </p:cNvSpPr>
          <p:nvPr>
            <p:ph type="dt" sz="half" idx="10"/>
          </p:nvPr>
        </p:nvSpPr>
        <p:spPr/>
        <p:txBody>
          <a:bodyPr/>
          <a:lstStyle/>
          <a:p>
            <a:fld id="{9D45F071-44DB-4407-B738-4B45FDD43EC9}" type="datetimeFigureOut">
              <a:rPr lang="it-IT" smtClean="0"/>
              <a:t>04/10/2019</a:t>
            </a:fld>
            <a:endParaRPr lang="it-IT"/>
          </a:p>
        </p:txBody>
      </p:sp>
      <p:sp>
        <p:nvSpPr>
          <p:cNvPr id="6" name="Segnaposto piè di pagina 5">
            <a:extLst>
              <a:ext uri="{FF2B5EF4-FFF2-40B4-BE49-F238E27FC236}">
                <a16:creationId xmlns:a16="http://schemas.microsoft.com/office/drawing/2014/main" id="{7722E592-DEAD-453A-B9EF-60F7EFB4E9D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87DE718-F6E2-48EE-8D0C-AFB2EA0789E8}"/>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182855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2EE2DC-0E1C-468C-B5E1-CFAD46AD43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2493A89-1B41-4106-BD81-A939A2BB6B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BDA5E1-8732-46B9-81C4-C7682E2B27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45F071-44DB-4407-B738-4B45FDD43EC9}" type="datetimeFigureOut">
              <a:rPr lang="it-IT" smtClean="0"/>
              <a:t>04/10/2019</a:t>
            </a:fld>
            <a:endParaRPr lang="it-IT"/>
          </a:p>
        </p:txBody>
      </p:sp>
      <p:sp>
        <p:nvSpPr>
          <p:cNvPr id="5" name="Segnaposto piè di pagina 4">
            <a:extLst>
              <a:ext uri="{FF2B5EF4-FFF2-40B4-BE49-F238E27FC236}">
                <a16:creationId xmlns:a16="http://schemas.microsoft.com/office/drawing/2014/main" id="{D43BC072-87BF-48BE-8B3D-C81867CAE0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32EE977-48C7-4298-8712-D94D17ED37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EA7FE-2E0E-45D3-A354-CA0553CB1922}" type="slidenum">
              <a:rPr lang="it-IT" smtClean="0"/>
              <a:t>‹N›</a:t>
            </a:fld>
            <a:endParaRPr lang="it-IT"/>
          </a:p>
        </p:txBody>
      </p:sp>
    </p:spTree>
    <p:extLst>
      <p:ext uri="{BB962C8B-B14F-4D97-AF65-F5344CB8AC3E}">
        <p14:creationId xmlns:p14="http://schemas.microsoft.com/office/powerpoint/2010/main" val="620780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hyperlink" Target="https://spazio-tempo-luce-energia.it/fuzzball-buchi-neri-paradossi-e-muri-di-fuoco-3-6-f9cd076fc837" TargetMode="External"/><Relationship Id="rId2" Type="http://schemas.openxmlformats.org/officeDocument/2006/relationships/hyperlink" Target="http://www.physics.ohio-state.edu/~mathur/gian/bhdrivershortsc.pdf" TargetMode="External"/><Relationship Id="rId1" Type="http://schemas.openxmlformats.org/officeDocument/2006/relationships/slideLayout" Target="../slideLayouts/slideLayout6.xml"/><Relationship Id="rId5" Type="http://schemas.openxmlformats.org/officeDocument/2006/relationships/image" Target="../media/image38.jpeg"/><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s://it.wikipedia.org/wiki/Entanglement_quantistico" TargetMode="Externa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068B7D-FAAD-44DE-88E2-434A356CC7E3}"/>
              </a:ext>
            </a:extLst>
          </p:cNvPr>
          <p:cNvSpPr>
            <a:spLocks noGrp="1"/>
          </p:cNvSpPr>
          <p:nvPr>
            <p:ph type="ctrTitle"/>
          </p:nvPr>
        </p:nvSpPr>
        <p:spPr>
          <a:xfrm>
            <a:off x="6746628" y="1783959"/>
            <a:ext cx="4645250" cy="2889114"/>
          </a:xfrm>
        </p:spPr>
        <p:txBody>
          <a:bodyPr anchor="b">
            <a:normAutofit/>
          </a:bodyPr>
          <a:lstStyle/>
          <a:p>
            <a:pPr algn="l"/>
            <a:r>
              <a:rPr lang="it-IT" dirty="0"/>
              <a:t>Il Principio Olografico</a:t>
            </a:r>
          </a:p>
        </p:txBody>
      </p:sp>
      <p:sp>
        <p:nvSpPr>
          <p:cNvPr id="3" name="Sottotitolo 2">
            <a:extLst>
              <a:ext uri="{FF2B5EF4-FFF2-40B4-BE49-F238E27FC236}">
                <a16:creationId xmlns:a16="http://schemas.microsoft.com/office/drawing/2014/main" id="{1A67294F-F7AD-4CE5-A1EA-A11A3FFFB794}"/>
              </a:ext>
            </a:extLst>
          </p:cNvPr>
          <p:cNvSpPr>
            <a:spLocks noGrp="1"/>
          </p:cNvSpPr>
          <p:nvPr>
            <p:ph type="subTitle" idx="1"/>
          </p:nvPr>
        </p:nvSpPr>
        <p:spPr>
          <a:xfrm>
            <a:off x="6746626" y="4750893"/>
            <a:ext cx="5115173" cy="1147863"/>
          </a:xfrm>
        </p:spPr>
        <p:txBody>
          <a:bodyPr anchor="t">
            <a:normAutofit fontScale="70000" lnSpcReduction="20000"/>
          </a:bodyPr>
          <a:lstStyle/>
          <a:p>
            <a:pPr algn="l"/>
            <a:r>
              <a:rPr lang="it-IT" sz="2800" dirty="0"/>
              <a:t>Un Viaggio ai Confini del Pensiero Scientifico</a:t>
            </a:r>
          </a:p>
          <a:p>
            <a:pPr algn="l"/>
            <a:endParaRPr lang="it-IT" sz="2000" dirty="0"/>
          </a:p>
          <a:p>
            <a:pPr algn="l"/>
            <a:r>
              <a:rPr lang="it-IT" sz="2000" dirty="0"/>
              <a:t>Giovanni Della Lunga </a:t>
            </a:r>
          </a:p>
        </p:txBody>
      </p:sp>
      <p:sp>
        <p:nvSpPr>
          <p:cNvPr id="10" name="Freeform: Shape 9">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magine 4" descr="Immagine che contiene tavolo, sedendo, scuro&#10;&#10;Descrizione generata con affidabilità elevata">
            <a:extLst>
              <a:ext uri="{FF2B5EF4-FFF2-40B4-BE49-F238E27FC236}">
                <a16:creationId xmlns:a16="http://schemas.microsoft.com/office/drawing/2014/main" id="{E3943A34-05BE-4547-9EC4-1B06AA6F0082}"/>
              </a:ext>
            </a:extLst>
          </p:cNvPr>
          <p:cNvPicPr>
            <a:picLocks noChangeAspect="1"/>
          </p:cNvPicPr>
          <p:nvPr/>
        </p:nvPicPr>
        <p:blipFill rotWithShape="1">
          <a:blip r:embed="rId2">
            <a:extLst>
              <a:ext uri="{28A0092B-C50C-407E-A947-70E740481C1C}">
                <a14:useLocalDpi xmlns:a14="http://schemas.microsoft.com/office/drawing/2010/main" val="0"/>
              </a:ext>
            </a:extLst>
          </a:blip>
          <a:srcRect l="13656" r="16070" b="-1"/>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82463767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F672DDAF-83CD-4B0B-8914-1D1158C8C9E1}"/>
              </a:ext>
            </a:extLst>
          </p:cNvPr>
          <p:cNvPicPr>
            <a:picLocks noChangeAspect="1"/>
          </p:cNvPicPr>
          <p:nvPr/>
        </p:nvPicPr>
        <p:blipFill>
          <a:blip r:embed="rId2"/>
          <a:stretch>
            <a:fillRect/>
          </a:stretch>
        </p:blipFill>
        <p:spPr>
          <a:xfrm>
            <a:off x="5918479" y="956555"/>
            <a:ext cx="5871602" cy="494489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ettangolo 4">
            <a:extLst>
              <a:ext uri="{FF2B5EF4-FFF2-40B4-BE49-F238E27FC236}">
                <a16:creationId xmlns:a16="http://schemas.microsoft.com/office/drawing/2014/main" id="{BE02A598-8169-4183-9BF8-56D0E1C935DA}"/>
              </a:ext>
            </a:extLst>
          </p:cNvPr>
          <p:cNvSpPr/>
          <p:nvPr/>
        </p:nvSpPr>
        <p:spPr>
          <a:xfrm>
            <a:off x="401919" y="858441"/>
            <a:ext cx="4805081" cy="5632311"/>
          </a:xfrm>
          <a:prstGeom prst="rect">
            <a:avLst/>
          </a:prstGeom>
        </p:spPr>
        <p:txBody>
          <a:bodyPr wrap="square">
            <a:spAutoFit/>
          </a:bodyPr>
          <a:lstStyle/>
          <a:p>
            <a:r>
              <a:rPr lang="it-IT" sz="2000" dirty="0">
                <a:solidFill>
                  <a:srgbClr val="000000"/>
                </a:solidFill>
                <a:latin typeface="Arial" panose="020B0604020202020204" pitchFamily="34" charset="0"/>
              </a:rPr>
              <a:t>Il numero di modi in cui potremmo cambiare la disposizione dei puntini senza accorgercene è enorme. In questo caso vediamo che un’entropia elevata è spesso associata ad un aspetto uniforme, omogeneo. </a:t>
            </a:r>
          </a:p>
          <a:p>
            <a:endParaRPr lang="it-IT" sz="2000" dirty="0">
              <a:solidFill>
                <a:srgbClr val="000000"/>
              </a:solidFill>
              <a:latin typeface="Arial" panose="020B0604020202020204" pitchFamily="34" charset="0"/>
            </a:endParaRPr>
          </a:p>
          <a:p>
            <a:r>
              <a:rPr lang="it-IT" sz="2000" dirty="0">
                <a:solidFill>
                  <a:srgbClr val="000000"/>
                </a:solidFill>
                <a:latin typeface="Arial" panose="020B0604020202020204" pitchFamily="34" charset="0"/>
              </a:rPr>
              <a:t>La compresenza di apparente uniformità ed entropia elevata è quindi un’indicazione importante perché implica che il sistema (qualunque esso sia) deve essere costituito da un numero molto grande di oggetti microscopici che a) sono troppo piccoli per essere visti e b) possono essere ricombinati in molti modi senza cambiare l’aspetto del sistema.</a:t>
            </a:r>
            <a:endParaRPr lang="it-IT" sz="2000" dirty="0"/>
          </a:p>
          <a:p>
            <a:br>
              <a:rPr lang="it-IT" sz="2000" dirty="0"/>
            </a:br>
            <a:endParaRPr lang="it-IT" sz="2000" dirty="0"/>
          </a:p>
        </p:txBody>
      </p:sp>
    </p:spTree>
    <p:extLst>
      <p:ext uri="{BB962C8B-B14F-4D97-AF65-F5344CB8AC3E}">
        <p14:creationId xmlns:p14="http://schemas.microsoft.com/office/powerpoint/2010/main" val="3349089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310201E2-F8FF-4B5A-87E6-F75983D72C5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3075" r="482" b="1"/>
          <a:stretch/>
        </p:blipFill>
        <p:spPr>
          <a:xfrm>
            <a:off x="20" y="1"/>
            <a:ext cx="12191980" cy="6857999"/>
          </a:xfrm>
          <a:prstGeom prst="rect">
            <a:avLst/>
          </a:prstGeom>
        </p:spPr>
      </p:pic>
      <p:sp>
        <p:nvSpPr>
          <p:cNvPr id="2" name="Titolo 1">
            <a:extLst>
              <a:ext uri="{FF2B5EF4-FFF2-40B4-BE49-F238E27FC236}">
                <a16:creationId xmlns:a16="http://schemas.microsoft.com/office/drawing/2014/main" id="{FD26A2BC-E6F1-429A-BD29-C6A402C75B61}"/>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Informazione</a:t>
            </a:r>
          </a:p>
        </p:txBody>
      </p:sp>
      <p:cxnSp>
        <p:nvCxnSpPr>
          <p:cNvPr id="14"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847170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C5C5B672-A555-4FF9-AA1D-21C4D35EF8AF}"/>
              </a:ext>
            </a:extLst>
          </p:cNvPr>
          <p:cNvPicPr>
            <a:picLocks noChangeAspect="1"/>
          </p:cNvPicPr>
          <p:nvPr/>
        </p:nvPicPr>
        <p:blipFill>
          <a:blip r:embed="rId2"/>
          <a:stretch>
            <a:fillRect/>
          </a:stretch>
        </p:blipFill>
        <p:spPr>
          <a:xfrm>
            <a:off x="2443162" y="1690687"/>
            <a:ext cx="7305675" cy="34766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606775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07E4D73-B249-46D6-917C-97E21184B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2176"/>
          </a:xfrm>
          <a:prstGeom prst="rect">
            <a:avLst/>
          </a:prstGeom>
        </p:spPr>
      </p:pic>
    </p:spTree>
    <p:extLst>
      <p:ext uri="{BB962C8B-B14F-4D97-AF65-F5344CB8AC3E}">
        <p14:creationId xmlns:p14="http://schemas.microsoft.com/office/powerpoint/2010/main" val="2792334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A03E53D5-0FA8-47E9-9C63-F88B5DBBF835}"/>
              </a:ext>
            </a:extLst>
          </p:cNvPr>
          <p:cNvPicPr>
            <a:picLocks noChangeAspect="1"/>
          </p:cNvPicPr>
          <p:nvPr/>
        </p:nvPicPr>
        <p:blipFill>
          <a:blip r:embed="rId2"/>
          <a:stretch>
            <a:fillRect/>
          </a:stretch>
        </p:blipFill>
        <p:spPr>
          <a:xfrm>
            <a:off x="2457450" y="1704975"/>
            <a:ext cx="7277100" cy="34480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80793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07E4D73-B249-46D6-917C-97E21184B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2176"/>
          </a:xfrm>
          <a:prstGeom prst="rect">
            <a:avLst/>
          </a:prstGeom>
        </p:spPr>
      </p:pic>
      <p:sp>
        <p:nvSpPr>
          <p:cNvPr id="2" name="CasellaDiTesto 1">
            <a:extLst>
              <a:ext uri="{FF2B5EF4-FFF2-40B4-BE49-F238E27FC236}">
                <a16:creationId xmlns:a16="http://schemas.microsoft.com/office/drawing/2014/main" id="{0CC7D3B0-8951-4745-B17B-46061D347F21}"/>
              </a:ext>
            </a:extLst>
          </p:cNvPr>
          <p:cNvSpPr txBox="1"/>
          <p:nvPr/>
        </p:nvSpPr>
        <p:spPr>
          <a:xfrm>
            <a:off x="622998" y="643094"/>
            <a:ext cx="8829921" cy="3970318"/>
          </a:xfrm>
          <a:prstGeom prst="rect">
            <a:avLst/>
          </a:prstGeom>
          <a:solidFill>
            <a:schemeClr val="dk1">
              <a:alpha val="65000"/>
            </a:schemeClr>
          </a:solidFill>
          <a:scene3d>
            <a:camera prst="orthographicFront"/>
            <a:lightRig rig="threePt" dir="t"/>
          </a:scene3d>
          <a:sp3d>
            <a:bevelT/>
          </a:sp3d>
        </p:spPr>
        <p:style>
          <a:lnRef idx="3">
            <a:schemeClr val="lt1"/>
          </a:lnRef>
          <a:fillRef idx="1">
            <a:schemeClr val="dk1"/>
          </a:fillRef>
          <a:effectRef idx="1">
            <a:schemeClr val="dk1"/>
          </a:effectRef>
          <a:fontRef idx="minor">
            <a:schemeClr val="lt1"/>
          </a:fontRef>
        </p:style>
        <p:txBody>
          <a:bodyPr wrap="square" rtlCol="0">
            <a:spAutoFit/>
          </a:bodyPr>
          <a:lstStyle/>
          <a:p>
            <a:pPr algn="just"/>
            <a:r>
              <a:rPr lang="it-IT" sz="3600" b="1" dirty="0">
                <a:solidFill>
                  <a:srgbClr val="FFFF00"/>
                </a:solidFill>
                <a:latin typeface="+mj-lt"/>
              </a:rPr>
              <a:t>Quanti più stati sono possibili, maggiore sarà la quantità di informazioni necessaria per specificare la configurazione in cui si trova il nostro sistema. </a:t>
            </a:r>
          </a:p>
          <a:p>
            <a:pPr algn="just"/>
            <a:endParaRPr lang="it-IT" sz="3600" b="1" dirty="0">
              <a:solidFill>
                <a:srgbClr val="FFFF00"/>
              </a:solidFill>
              <a:latin typeface="+mj-lt"/>
            </a:endParaRPr>
          </a:p>
          <a:p>
            <a:pPr algn="just"/>
            <a:r>
              <a:rPr lang="it-IT" sz="3600" b="1" dirty="0">
                <a:solidFill>
                  <a:srgbClr val="FFFF00"/>
                </a:solidFill>
                <a:latin typeface="+mj-lt"/>
              </a:rPr>
              <a:t>Maggiore è l’entropia, più informazione è necessaria.</a:t>
            </a:r>
          </a:p>
        </p:txBody>
      </p:sp>
    </p:spTree>
    <p:extLst>
      <p:ext uri="{BB962C8B-B14F-4D97-AF65-F5344CB8AC3E}">
        <p14:creationId xmlns:p14="http://schemas.microsoft.com/office/powerpoint/2010/main" val="2061124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543BC48D-23BA-43CD-8560-3D5353190AFD}"/>
              </a:ext>
            </a:extLst>
          </p:cNvPr>
          <p:cNvPicPr>
            <a:picLocks noChangeAspect="1"/>
          </p:cNvPicPr>
          <p:nvPr/>
        </p:nvPicPr>
        <p:blipFill>
          <a:blip r:embed="rId2"/>
          <a:stretch>
            <a:fillRect/>
          </a:stretch>
        </p:blipFill>
        <p:spPr>
          <a:xfrm>
            <a:off x="25400" y="196850"/>
            <a:ext cx="6464300" cy="6464300"/>
          </a:xfrm>
          <a:prstGeom prst="rect">
            <a:avLst/>
          </a:prstGeom>
        </p:spPr>
      </p:pic>
      <p:sp>
        <p:nvSpPr>
          <p:cNvPr id="2" name="Titolo 1">
            <a:extLst>
              <a:ext uri="{FF2B5EF4-FFF2-40B4-BE49-F238E27FC236}">
                <a16:creationId xmlns:a16="http://schemas.microsoft.com/office/drawing/2014/main" id="{1F0AD273-E893-4FAC-9715-0002E9EBCE30}"/>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Buchi Neri</a:t>
            </a:r>
          </a:p>
        </p:txBody>
      </p:sp>
      <p:cxnSp>
        <p:nvCxnSpPr>
          <p:cNvPr id="11" name="Straight Connector 1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63884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9A30084-233F-4A08-947F-2466573F17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1331146" cy="6858000"/>
          </a:xfrm>
          <a:prstGeom prst="rect">
            <a:avLst/>
          </a:prstGeom>
        </p:spPr>
      </p:pic>
    </p:spTree>
    <p:extLst>
      <p:ext uri="{BB962C8B-B14F-4D97-AF65-F5344CB8AC3E}">
        <p14:creationId xmlns:p14="http://schemas.microsoft.com/office/powerpoint/2010/main" val="2172735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mappa&#10;&#10;Descrizione generata con affidabilità molto elevata">
            <a:extLst>
              <a:ext uri="{FF2B5EF4-FFF2-40B4-BE49-F238E27FC236}">
                <a16:creationId xmlns:a16="http://schemas.microsoft.com/office/drawing/2014/main" id="{EE97C3FD-5310-46C5-AA16-808960CB1EB3}"/>
              </a:ext>
            </a:extLst>
          </p:cNvPr>
          <p:cNvPicPr>
            <a:picLocks noChangeAspect="1"/>
          </p:cNvPicPr>
          <p:nvPr/>
        </p:nvPicPr>
        <p:blipFill rotWithShape="1">
          <a:blip r:embed="rId2">
            <a:extLst>
              <a:ext uri="{28A0092B-C50C-407E-A947-70E740481C1C}">
                <a14:useLocalDpi xmlns:a14="http://schemas.microsoft.com/office/drawing/2010/main" val="0"/>
              </a:ext>
            </a:extLst>
          </a:blip>
          <a:srcRect r="2" b="1868"/>
          <a:stretch/>
        </p:blipFill>
        <p:spPr>
          <a:xfrm>
            <a:off x="20" y="10"/>
            <a:ext cx="7534636" cy="6857990"/>
          </a:xfrm>
          <a:prstGeom prst="rect">
            <a:avLst/>
          </a:prstGeom>
        </p:spPr>
      </p:pic>
      <p:sp>
        <p:nvSpPr>
          <p:cNvPr id="6" name="CasellaDiTesto 5">
            <a:extLst>
              <a:ext uri="{FF2B5EF4-FFF2-40B4-BE49-F238E27FC236}">
                <a16:creationId xmlns:a16="http://schemas.microsoft.com/office/drawing/2014/main" id="{5D06078A-FF0A-476A-98E8-C1333657F99A}"/>
              </a:ext>
            </a:extLst>
          </p:cNvPr>
          <p:cNvSpPr txBox="1"/>
          <p:nvPr/>
        </p:nvSpPr>
        <p:spPr>
          <a:xfrm>
            <a:off x="7722296" y="196361"/>
            <a:ext cx="4305581" cy="6463308"/>
          </a:xfrm>
          <a:prstGeom prst="rect">
            <a:avLst/>
          </a:prstGeom>
          <a:noFill/>
        </p:spPr>
        <p:txBody>
          <a:bodyPr wrap="square" rtlCol="0">
            <a:spAutoFit/>
          </a:bodyPr>
          <a:lstStyle/>
          <a:p>
            <a:pPr algn="just"/>
            <a:r>
              <a:rPr lang="it-IT" b="1" dirty="0"/>
              <a:t>Tutto quello che avreste voluto sapere sui buchi neri …</a:t>
            </a:r>
          </a:p>
          <a:p>
            <a:pPr algn="just"/>
            <a:br>
              <a:rPr lang="it-IT" dirty="0"/>
            </a:br>
            <a:r>
              <a:rPr lang="it-IT" dirty="0"/>
              <a:t>I buchi neri, per molti aspetti, assomigliano ad una particella elementare. Per descriverli è sufficiente la massa, la carica elettrica e il momento angolare.</a:t>
            </a:r>
          </a:p>
          <a:p>
            <a:pPr algn="just"/>
            <a:endParaRPr lang="it-IT" dirty="0"/>
          </a:p>
          <a:p>
            <a:pPr algn="just"/>
            <a:r>
              <a:rPr lang="it-IT" dirty="0"/>
              <a:t>Questa estrema semplicità esterna potrebbe essere associata ad un’analoga semplicità al loro interno: forse la materia che dà origine ai buchi neri, una volta al loro interno, può trovarsi solamente in pochissimi stati microscopici. In questo caso l’entropia dei buchi neri, in base alla sua definizione nella fisica classica, sarebbe molto bassa, praticamente nulla.</a:t>
            </a:r>
          </a:p>
          <a:p>
            <a:pPr algn="just"/>
            <a:endParaRPr lang="it-IT" dirty="0"/>
          </a:p>
          <a:p>
            <a:pPr algn="just"/>
            <a:r>
              <a:rPr lang="it-IT" dirty="0"/>
              <a:t>Questa spiegazione metterebbe però in dubbio la </a:t>
            </a:r>
            <a:r>
              <a:rPr lang="it-IT" b="1" dirty="0"/>
              <a:t>seconda legge della termodinamica</a:t>
            </a:r>
            <a:r>
              <a:rPr lang="it-IT" dirty="0"/>
              <a:t> secondo la quale l’entropia deve sempre aumentare. Qualcosa sembra non tornare!</a:t>
            </a:r>
          </a:p>
        </p:txBody>
      </p:sp>
    </p:spTree>
    <p:extLst>
      <p:ext uri="{BB962C8B-B14F-4D97-AF65-F5344CB8AC3E}">
        <p14:creationId xmlns:p14="http://schemas.microsoft.com/office/powerpoint/2010/main" val="3498398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653EEC-F9D9-4A72-88DC-8D7500B56278}"/>
              </a:ext>
            </a:extLst>
          </p:cNvPr>
          <p:cNvSpPr>
            <a:spLocks noGrp="1"/>
          </p:cNvSpPr>
          <p:nvPr>
            <p:ph type="title"/>
          </p:nvPr>
        </p:nvSpPr>
        <p:spPr>
          <a:xfrm>
            <a:off x="838200" y="365126"/>
            <a:ext cx="10515600" cy="582326"/>
          </a:xfrm>
        </p:spPr>
        <p:txBody>
          <a:bodyPr>
            <a:normAutofit fontScale="90000"/>
          </a:bodyPr>
          <a:lstStyle/>
          <a:p>
            <a:r>
              <a:rPr lang="it-IT" dirty="0"/>
              <a:t>Dove finisce l’Informazione? </a:t>
            </a:r>
          </a:p>
        </p:txBody>
      </p:sp>
      <p:sp>
        <p:nvSpPr>
          <p:cNvPr id="3" name="Rettangolo 2">
            <a:extLst>
              <a:ext uri="{FF2B5EF4-FFF2-40B4-BE49-F238E27FC236}">
                <a16:creationId xmlns:a16="http://schemas.microsoft.com/office/drawing/2014/main" id="{0A74BA81-F2C4-4CF2-ADB5-B9DE120EF4FA}"/>
              </a:ext>
            </a:extLst>
          </p:cNvPr>
          <p:cNvSpPr/>
          <p:nvPr/>
        </p:nvSpPr>
        <p:spPr>
          <a:xfrm>
            <a:off x="220028" y="1626624"/>
            <a:ext cx="5930900" cy="4893647"/>
          </a:xfrm>
          <a:prstGeom prst="rect">
            <a:avLst/>
          </a:prstGeom>
        </p:spPr>
        <p:txBody>
          <a:bodyPr wrap="square">
            <a:spAutoFit/>
          </a:bodyPr>
          <a:lstStyle/>
          <a:p>
            <a:r>
              <a:rPr lang="it-IT" sz="2400" dirty="0">
                <a:solidFill>
                  <a:srgbClr val="000000"/>
                </a:solidFill>
                <a:latin typeface="Arial" panose="020B0604020202020204" pitchFamily="34" charset="0"/>
              </a:rPr>
              <a:t>Se i buchi neri sono privi di entropia, l’informazione caduta al loro interno è andata perduta. Se invece si dimostra che un buco nero ha una certa entropia questo significa che contiene altra informazione rispetto a massa carica e momento angolare. Dove si trova questa informazione?</a:t>
            </a:r>
          </a:p>
          <a:p>
            <a:endParaRPr lang="it-IT" sz="2400" dirty="0"/>
          </a:p>
          <a:p>
            <a:r>
              <a:rPr lang="it-IT" sz="2400" b="1" dirty="0">
                <a:solidFill>
                  <a:srgbClr val="000000"/>
                </a:solidFill>
                <a:latin typeface="Arial" panose="020B0604020202020204" pitchFamily="34" charset="0"/>
              </a:rPr>
              <a:t>Questa è una domanda da un milione di dollari.</a:t>
            </a:r>
            <a:endParaRPr lang="it-IT" sz="2400" b="1" dirty="0"/>
          </a:p>
          <a:p>
            <a:br>
              <a:rPr lang="it-IT" sz="2400" dirty="0"/>
            </a:br>
            <a:endParaRPr lang="it-IT" sz="2400" dirty="0"/>
          </a:p>
        </p:txBody>
      </p:sp>
      <p:pic>
        <p:nvPicPr>
          <p:cNvPr id="5" name="Immagine 4">
            <a:extLst>
              <a:ext uri="{FF2B5EF4-FFF2-40B4-BE49-F238E27FC236}">
                <a16:creationId xmlns:a16="http://schemas.microsoft.com/office/drawing/2014/main" id="{FFF24085-678B-4DFC-BC70-B8F29D1DC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876" y="1757044"/>
            <a:ext cx="5342573" cy="30099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997250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persona, sedendo, donna, interni&#10;&#10;Descrizione generata con affidabilità molto elevata">
            <a:extLst>
              <a:ext uri="{FF2B5EF4-FFF2-40B4-BE49-F238E27FC236}">
                <a16:creationId xmlns:a16="http://schemas.microsoft.com/office/drawing/2014/main" id="{D2D0A64A-82E7-4160-97F9-46FD3C650AE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25000"/>
          <a:stretch/>
        </p:blipFill>
        <p:spPr>
          <a:xfrm>
            <a:off x="20" y="1"/>
            <a:ext cx="12191980" cy="6857999"/>
          </a:xfrm>
          <a:prstGeom prst="rect">
            <a:avLst/>
          </a:prstGeom>
        </p:spPr>
      </p:pic>
      <p:sp>
        <p:nvSpPr>
          <p:cNvPr id="2" name="Titolo 1">
            <a:extLst>
              <a:ext uri="{FF2B5EF4-FFF2-40B4-BE49-F238E27FC236}">
                <a16:creationId xmlns:a16="http://schemas.microsoft.com/office/drawing/2014/main" id="{D4011660-82CD-488D-A56D-0585C1676894}"/>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Ologrammi</a:t>
            </a:r>
          </a:p>
        </p:txBody>
      </p:sp>
      <p:cxnSp>
        <p:nvCxnSpPr>
          <p:cNvPr id="10" name="Straight Connector 9">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49161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63BFB216-E91C-4CB2-847A-263321DD7DAC}"/>
              </a:ext>
            </a:extLst>
          </p:cNvPr>
          <p:cNvPicPr>
            <a:picLocks noChangeAspect="1"/>
          </p:cNvPicPr>
          <p:nvPr/>
        </p:nvPicPr>
        <p:blipFill>
          <a:blip r:embed="rId2"/>
          <a:stretch>
            <a:fillRect/>
          </a:stretch>
        </p:blipFill>
        <p:spPr>
          <a:xfrm>
            <a:off x="246323" y="1016000"/>
            <a:ext cx="4126532" cy="5537199"/>
          </a:xfrm>
          <a:prstGeom prst="rect">
            <a:avLst/>
          </a:prstGeom>
        </p:spPr>
      </p:pic>
      <p:sp>
        <p:nvSpPr>
          <p:cNvPr id="3" name="CasellaDiTesto 2">
            <a:extLst>
              <a:ext uri="{FF2B5EF4-FFF2-40B4-BE49-F238E27FC236}">
                <a16:creationId xmlns:a16="http://schemas.microsoft.com/office/drawing/2014/main" id="{0C236511-5D72-4A50-A7F7-D49FCA5E882B}"/>
              </a:ext>
            </a:extLst>
          </p:cNvPr>
          <p:cNvSpPr txBox="1"/>
          <p:nvPr/>
        </p:nvSpPr>
        <p:spPr>
          <a:xfrm>
            <a:off x="246323" y="197346"/>
            <a:ext cx="6253629" cy="818654"/>
          </a:xfrm>
          <a:prstGeom prst="rect">
            <a:avLst/>
          </a:prstGeom>
        </p:spPr>
        <p:txBody>
          <a:bodyPr vert="horz" lIns="91440" tIns="45720" rIns="91440" bIns="45720" rtlCol="0" anchor="ctr">
            <a:normAutofit fontScale="97500"/>
          </a:bodyPr>
          <a:lstStyle>
            <a:lvl1pPr>
              <a:lnSpc>
                <a:spcPct val="90000"/>
              </a:lnSpc>
              <a:spcBef>
                <a:spcPct val="0"/>
              </a:spcBef>
              <a:buNone/>
              <a:defRPr sz="4400">
                <a:latin typeface="+mj-lt"/>
                <a:ea typeface="+mj-ea"/>
                <a:cs typeface="+mj-cs"/>
              </a:defRPr>
            </a:lvl1pPr>
          </a:lstStyle>
          <a:p>
            <a:r>
              <a:rPr lang="it-IT" dirty="0"/>
              <a:t>Il Buco Nero di </a:t>
            </a:r>
            <a:r>
              <a:rPr lang="it-IT" dirty="0" err="1"/>
              <a:t>Bekenstein</a:t>
            </a:r>
            <a:endParaRPr lang="it-IT" dirty="0"/>
          </a:p>
        </p:txBody>
      </p:sp>
      <p:pic>
        <p:nvPicPr>
          <p:cNvPr id="4" name="Immagine 3">
            <a:extLst>
              <a:ext uri="{FF2B5EF4-FFF2-40B4-BE49-F238E27FC236}">
                <a16:creationId xmlns:a16="http://schemas.microsoft.com/office/drawing/2014/main" id="{F84DDADE-513E-4BC0-A1AA-F8A99AA66477}"/>
              </a:ext>
            </a:extLst>
          </p:cNvPr>
          <p:cNvPicPr>
            <a:picLocks noChangeAspect="1"/>
          </p:cNvPicPr>
          <p:nvPr/>
        </p:nvPicPr>
        <p:blipFill rotWithShape="1">
          <a:blip r:embed="rId3">
            <a:extLst>
              <a:ext uri="{28A0092B-C50C-407E-A947-70E740481C1C}">
                <a14:useLocalDpi xmlns:a14="http://schemas.microsoft.com/office/drawing/2010/main" val="0"/>
              </a:ext>
            </a:extLst>
          </a:blip>
          <a:srcRect r="5239" b="-1"/>
          <a:stretch/>
        </p:blipFill>
        <p:spPr>
          <a:xfrm>
            <a:off x="6782638" y="197346"/>
            <a:ext cx="5082858" cy="462639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Immagine 4">
            <a:extLst>
              <a:ext uri="{FF2B5EF4-FFF2-40B4-BE49-F238E27FC236}">
                <a16:creationId xmlns:a16="http://schemas.microsoft.com/office/drawing/2014/main" id="{E3154A3E-8FC4-4873-A4EE-EF1FE555FF84}"/>
              </a:ext>
            </a:extLst>
          </p:cNvPr>
          <p:cNvPicPr>
            <a:picLocks noChangeAspect="1"/>
          </p:cNvPicPr>
          <p:nvPr/>
        </p:nvPicPr>
        <p:blipFill>
          <a:blip r:embed="rId4"/>
          <a:stretch>
            <a:fillRect/>
          </a:stretch>
        </p:blipFill>
        <p:spPr>
          <a:xfrm>
            <a:off x="2567202" y="4154981"/>
            <a:ext cx="5047926" cy="2505673"/>
          </a:xfrm>
          <a:prstGeom prst="rect">
            <a:avLst/>
          </a:prstGeom>
        </p:spPr>
      </p:pic>
    </p:spTree>
    <p:extLst>
      <p:ext uri="{BB962C8B-B14F-4D97-AF65-F5344CB8AC3E}">
        <p14:creationId xmlns:p14="http://schemas.microsoft.com/office/powerpoint/2010/main" val="1479873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sellaDiTesto 2">
            <a:extLst>
              <a:ext uri="{FF2B5EF4-FFF2-40B4-BE49-F238E27FC236}">
                <a16:creationId xmlns:a16="http://schemas.microsoft.com/office/drawing/2014/main" id="{4F39F22E-2516-4A50-8FFD-E9901E15304F}"/>
              </a:ext>
            </a:extLst>
          </p:cNvPr>
          <p:cNvSpPr txBox="1"/>
          <p:nvPr/>
        </p:nvSpPr>
        <p:spPr>
          <a:xfrm>
            <a:off x="226226" y="197346"/>
            <a:ext cx="4838143" cy="6186309"/>
          </a:xfrm>
          <a:prstGeom prst="rect">
            <a:avLst/>
          </a:prstGeom>
          <a:noFill/>
        </p:spPr>
        <p:txBody>
          <a:bodyPr wrap="square" rtlCol="0">
            <a:spAutoFit/>
          </a:bodyPr>
          <a:lstStyle/>
          <a:p>
            <a:pPr algn="just"/>
            <a:r>
              <a:rPr lang="it-IT" b="1" dirty="0"/>
              <a:t>Quanta informazione è necessaria per descrivere l’universo osservabile?</a:t>
            </a:r>
          </a:p>
          <a:p>
            <a:pPr algn="just"/>
            <a:br>
              <a:rPr lang="it-IT" dirty="0"/>
            </a:br>
            <a:r>
              <a:rPr lang="it-IT" dirty="0"/>
              <a:t>Si potrebbe pensare che i buchi neri siano un caso particolare e che estrapolare ciò che accade al loro interno all’intero universo significhi spingersi troppo oltre.</a:t>
            </a:r>
          </a:p>
          <a:p>
            <a:pPr algn="just"/>
            <a:endParaRPr lang="it-IT" dirty="0"/>
          </a:p>
          <a:p>
            <a:pPr algn="just"/>
            <a:r>
              <a:rPr lang="it-IT" dirty="0"/>
              <a:t>Tuttavia non è così. Infatti le informazioni si trovano incorporate nella materia, che è dotata di massa, e se desideriamo ottenere la massima quantità di informazione possibile in una regione di spazio, il limite sarà dato dalla massa della regione stessa. A partire da una certa densità la gravità diventa talmente intensa che nemmeno la luce è in grado di sfuggire: abbiamo così creato un buco nero.</a:t>
            </a:r>
          </a:p>
          <a:p>
            <a:pPr algn="just"/>
            <a:endParaRPr lang="it-IT" dirty="0"/>
          </a:p>
          <a:p>
            <a:pPr algn="just"/>
            <a:r>
              <a:rPr lang="it-IT" dirty="0"/>
              <a:t>I buchi neri sarebbero quindi gli oggetti con la densità di informazioni più alta dell’universo e </a:t>
            </a:r>
            <a:r>
              <a:rPr lang="it-IT" b="1" dirty="0"/>
              <a:t>le informazioni che contengono sarebbero proporzionali alla loro area!</a:t>
            </a:r>
          </a:p>
        </p:txBody>
      </p:sp>
      <p:pic>
        <p:nvPicPr>
          <p:cNvPr id="4" name="Immagine 3">
            <a:extLst>
              <a:ext uri="{FF2B5EF4-FFF2-40B4-BE49-F238E27FC236}">
                <a16:creationId xmlns:a16="http://schemas.microsoft.com/office/drawing/2014/main" id="{10A8D6DB-0E86-49AC-B12B-DD2BE397008E}"/>
              </a:ext>
            </a:extLst>
          </p:cNvPr>
          <p:cNvPicPr>
            <a:picLocks noChangeAspect="1"/>
          </p:cNvPicPr>
          <p:nvPr/>
        </p:nvPicPr>
        <p:blipFill>
          <a:blip r:embed="rId2"/>
          <a:stretch>
            <a:fillRect/>
          </a:stretch>
        </p:blipFill>
        <p:spPr>
          <a:xfrm>
            <a:off x="5546690" y="310557"/>
            <a:ext cx="6308552" cy="34493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magine 5">
            <a:extLst>
              <a:ext uri="{FF2B5EF4-FFF2-40B4-BE49-F238E27FC236}">
                <a16:creationId xmlns:a16="http://schemas.microsoft.com/office/drawing/2014/main" id="{83EE5CAB-AB79-4182-9B13-3F62A13F5BCD}"/>
              </a:ext>
            </a:extLst>
          </p:cNvPr>
          <p:cNvPicPr>
            <a:picLocks noChangeAspect="1"/>
          </p:cNvPicPr>
          <p:nvPr/>
        </p:nvPicPr>
        <p:blipFill>
          <a:blip r:embed="rId3"/>
          <a:stretch>
            <a:fillRect/>
          </a:stretch>
        </p:blipFill>
        <p:spPr>
          <a:xfrm>
            <a:off x="6504943" y="4200855"/>
            <a:ext cx="4392046" cy="2182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182558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a:extLst>
              <a:ext uri="{FF2B5EF4-FFF2-40B4-BE49-F238E27FC236}">
                <a16:creationId xmlns:a16="http://schemas.microsoft.com/office/drawing/2014/main" id="{4BBB7524-87F0-47E4-BEDC-261B56A900CD}"/>
              </a:ext>
            </a:extLst>
          </p:cNvPr>
          <p:cNvPicPr>
            <a:picLocks noChangeAspect="1"/>
          </p:cNvPicPr>
          <p:nvPr/>
        </p:nvPicPr>
        <p:blipFill rotWithShape="1">
          <a:blip r:embed="rId2">
            <a:alphaModFix amt="50000"/>
          </a:blip>
          <a:srcRect r="15556" b="1"/>
          <a:stretch/>
        </p:blipFill>
        <p:spPr>
          <a:xfrm>
            <a:off x="20" y="1"/>
            <a:ext cx="12191980" cy="6857999"/>
          </a:xfrm>
          <a:prstGeom prst="rect">
            <a:avLst/>
          </a:prstGeom>
        </p:spPr>
      </p:pic>
      <p:sp>
        <p:nvSpPr>
          <p:cNvPr id="2" name="Titolo 1">
            <a:extLst>
              <a:ext uri="{FF2B5EF4-FFF2-40B4-BE49-F238E27FC236}">
                <a16:creationId xmlns:a16="http://schemas.microsoft.com/office/drawing/2014/main" id="{C9B46B78-4E80-466E-AC6E-5E14ECF7F571}"/>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6600" dirty="0">
                <a:solidFill>
                  <a:srgbClr val="FFFFFF"/>
                </a:solidFill>
              </a:rPr>
              <a:t>Hawking Radiation </a:t>
            </a:r>
          </a:p>
        </p:txBody>
      </p:sp>
      <p:cxnSp>
        <p:nvCxnSpPr>
          <p:cNvPr id="10" name="Straight Connector 9">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08234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DCB269-321E-4C61-BBA3-C984FC3357E3}"/>
              </a:ext>
            </a:extLst>
          </p:cNvPr>
          <p:cNvSpPr>
            <a:spLocks noGrp="1"/>
          </p:cNvSpPr>
          <p:nvPr>
            <p:ph type="title"/>
          </p:nvPr>
        </p:nvSpPr>
        <p:spPr>
          <a:xfrm>
            <a:off x="838200" y="365125"/>
            <a:ext cx="10515600" cy="638175"/>
          </a:xfrm>
        </p:spPr>
        <p:txBody>
          <a:bodyPr>
            <a:normAutofit fontScale="90000"/>
          </a:bodyPr>
          <a:lstStyle/>
          <a:p>
            <a:r>
              <a:rPr lang="it-IT" dirty="0"/>
              <a:t>Il vuoto non è vuoto!</a:t>
            </a:r>
          </a:p>
        </p:txBody>
      </p:sp>
      <p:pic>
        <p:nvPicPr>
          <p:cNvPr id="4" name="Immagine 3">
            <a:extLst>
              <a:ext uri="{FF2B5EF4-FFF2-40B4-BE49-F238E27FC236}">
                <a16:creationId xmlns:a16="http://schemas.microsoft.com/office/drawing/2014/main" id="{2C0A626A-B1D5-453D-8DB4-6207286BB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1275" y="228600"/>
            <a:ext cx="4286250" cy="640080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Immagine 5">
            <a:extLst>
              <a:ext uri="{FF2B5EF4-FFF2-40B4-BE49-F238E27FC236}">
                <a16:creationId xmlns:a16="http://schemas.microsoft.com/office/drawing/2014/main" id="{6C1B9BB2-26F3-4BC3-B86C-F15B10B1B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589" y="1509115"/>
            <a:ext cx="6803012" cy="48682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23175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wking radiation  ">
            <a:extLst>
              <a:ext uri="{FF2B5EF4-FFF2-40B4-BE49-F238E27FC236}">
                <a16:creationId xmlns:a16="http://schemas.microsoft.com/office/drawing/2014/main" id="{319B48BA-E13A-44D2-B60C-D844511D4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599" y="120650"/>
            <a:ext cx="10893347" cy="661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075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1FBFD1-8B36-4573-B970-A83049B0CAA7}"/>
              </a:ext>
            </a:extLst>
          </p:cNvPr>
          <p:cNvSpPr>
            <a:spLocks noGrp="1"/>
          </p:cNvSpPr>
          <p:nvPr>
            <p:ph type="title"/>
          </p:nvPr>
        </p:nvSpPr>
        <p:spPr>
          <a:xfrm>
            <a:off x="228600" y="85725"/>
            <a:ext cx="8051800" cy="752475"/>
          </a:xfrm>
        </p:spPr>
        <p:txBody>
          <a:bodyPr>
            <a:normAutofit/>
          </a:bodyPr>
          <a:lstStyle/>
          <a:p>
            <a:r>
              <a:rPr lang="it-IT" sz="4000" dirty="0"/>
              <a:t>Dove finisce l’informazione?</a:t>
            </a:r>
          </a:p>
        </p:txBody>
      </p:sp>
      <p:sp>
        <p:nvSpPr>
          <p:cNvPr id="3" name="CasellaDiTesto 2">
            <a:extLst>
              <a:ext uri="{FF2B5EF4-FFF2-40B4-BE49-F238E27FC236}">
                <a16:creationId xmlns:a16="http://schemas.microsoft.com/office/drawing/2014/main" id="{518FAF69-58FA-4555-9A5B-4EDDADC35237}"/>
              </a:ext>
            </a:extLst>
          </p:cNvPr>
          <p:cNvSpPr txBox="1"/>
          <p:nvPr/>
        </p:nvSpPr>
        <p:spPr>
          <a:xfrm>
            <a:off x="3581401" y="1103342"/>
            <a:ext cx="8229599" cy="3416320"/>
          </a:xfrm>
          <a:prstGeom prst="rect">
            <a:avLst/>
          </a:prstGeom>
          <a:noFill/>
        </p:spPr>
        <p:txBody>
          <a:bodyPr wrap="square" rtlCol="0">
            <a:spAutoFit/>
          </a:bodyPr>
          <a:lstStyle/>
          <a:p>
            <a:r>
              <a:rPr lang="it-IT" sz="2400" dirty="0"/>
              <a:t>La radiazione di Hawking non presenta alcuna relazione con la materia o con la radiazione assorbite all’interno del buco nero. Qualsiasi cosa ci sia all’interno del buco nero, dell’informazione contenuta in questi sistemi fisici, quando il buco nero evapora resterà solo quella radiazione che non ha nulla a che vedere con l’informazione. Secondo Hawking </a:t>
            </a:r>
            <a:r>
              <a:rPr lang="it-IT" sz="2400" b="1" dirty="0"/>
              <a:t>L’informazione è perduta per sempre!</a:t>
            </a:r>
          </a:p>
          <a:p>
            <a:endParaRPr lang="it-IT" sz="2400" b="1" dirty="0"/>
          </a:p>
          <a:p>
            <a:r>
              <a:rPr lang="it-IT" sz="2400" b="1" dirty="0"/>
              <a:t>Fu l’inizio della Guerra dei Buchi Neri!!!</a:t>
            </a:r>
          </a:p>
        </p:txBody>
      </p:sp>
      <p:pic>
        <p:nvPicPr>
          <p:cNvPr id="2052" name="Picture 4" descr="Risultati immagini per la guerra dei buchi neri">
            <a:extLst>
              <a:ext uri="{FF2B5EF4-FFF2-40B4-BE49-F238E27FC236}">
                <a16:creationId xmlns:a16="http://schemas.microsoft.com/office/drawing/2014/main" id="{F1B36215-5E3E-4F6F-9D51-DF1D076D8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40198"/>
            <a:ext cx="3352801" cy="45842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F1939249-7BF6-433B-9425-68D251C048F4}"/>
              </a:ext>
            </a:extLst>
          </p:cNvPr>
          <p:cNvPicPr>
            <a:picLocks noChangeAspect="1"/>
          </p:cNvPicPr>
          <p:nvPr/>
        </p:nvPicPr>
        <p:blipFill>
          <a:blip r:embed="rId3"/>
          <a:stretch>
            <a:fillRect/>
          </a:stretch>
        </p:blipFill>
        <p:spPr>
          <a:xfrm>
            <a:off x="9064879" y="3656205"/>
            <a:ext cx="2268284" cy="22682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magine 4">
            <a:extLst>
              <a:ext uri="{FF2B5EF4-FFF2-40B4-BE49-F238E27FC236}">
                <a16:creationId xmlns:a16="http://schemas.microsoft.com/office/drawing/2014/main" id="{A6791128-1ECA-4075-B02C-FADE318C00B4}"/>
              </a:ext>
            </a:extLst>
          </p:cNvPr>
          <p:cNvPicPr>
            <a:picLocks noChangeAspect="1"/>
          </p:cNvPicPr>
          <p:nvPr/>
        </p:nvPicPr>
        <p:blipFill>
          <a:blip r:embed="rId4"/>
          <a:stretch>
            <a:fillRect/>
          </a:stretch>
        </p:blipFill>
        <p:spPr>
          <a:xfrm>
            <a:off x="7197979" y="4400550"/>
            <a:ext cx="1866900" cy="24574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7252906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C4AB4E-AE2C-4763-AACC-777D75593B54}"/>
              </a:ext>
            </a:extLst>
          </p:cNvPr>
          <p:cNvSpPr>
            <a:spLocks noGrp="1"/>
          </p:cNvSpPr>
          <p:nvPr>
            <p:ph type="title"/>
          </p:nvPr>
        </p:nvSpPr>
        <p:spPr>
          <a:xfrm>
            <a:off x="298373" y="332075"/>
            <a:ext cx="10515600" cy="912832"/>
          </a:xfrm>
        </p:spPr>
        <p:txBody>
          <a:bodyPr/>
          <a:lstStyle/>
          <a:p>
            <a:r>
              <a:rPr lang="it-IT" dirty="0"/>
              <a:t>Inquietanti correlazioni</a:t>
            </a:r>
          </a:p>
        </p:txBody>
      </p:sp>
      <p:sp>
        <p:nvSpPr>
          <p:cNvPr id="3" name="Rettangolo 2">
            <a:extLst>
              <a:ext uri="{FF2B5EF4-FFF2-40B4-BE49-F238E27FC236}">
                <a16:creationId xmlns:a16="http://schemas.microsoft.com/office/drawing/2014/main" id="{812DB012-EB99-4648-9B39-6423EE79DBC7}"/>
              </a:ext>
            </a:extLst>
          </p:cNvPr>
          <p:cNvSpPr/>
          <p:nvPr/>
        </p:nvSpPr>
        <p:spPr>
          <a:xfrm>
            <a:off x="298374" y="1332092"/>
            <a:ext cx="5212740" cy="4893647"/>
          </a:xfrm>
          <a:prstGeom prst="rect">
            <a:avLst/>
          </a:prstGeom>
        </p:spPr>
        <p:txBody>
          <a:bodyPr wrap="square">
            <a:spAutoFit/>
          </a:bodyPr>
          <a:lstStyle/>
          <a:p>
            <a:pPr algn="just"/>
            <a:r>
              <a:rPr lang="it-IT" sz="2400" dirty="0">
                <a:solidFill>
                  <a:srgbClr val="000000"/>
                </a:solidFill>
                <a:latin typeface="+mj-lt"/>
              </a:rPr>
              <a:t>Una delle principali </a:t>
            </a:r>
            <a:r>
              <a:rPr lang="it-IT" sz="2400" dirty="0">
                <a:solidFill>
                  <a:srgbClr val="1155CC"/>
                </a:solidFill>
                <a:latin typeface="+mj-lt"/>
                <a:hlinkClick r:id="rId2"/>
              </a:rPr>
              <a:t>ipotesi teoriche</a:t>
            </a:r>
            <a:r>
              <a:rPr lang="it-IT" sz="2400" dirty="0">
                <a:solidFill>
                  <a:srgbClr val="000000"/>
                </a:solidFill>
                <a:latin typeface="+mj-lt"/>
              </a:rPr>
              <a:t> prevede che l’informazione possa emergere all’esterno attraverso minuscole correzioni create da effetti di gravità quantistica, che modificano in modo sottile la radiazione termica emessa da un buco nero. </a:t>
            </a:r>
            <a:endParaRPr lang="it-IT" sz="2400" dirty="0">
              <a:latin typeface="+mj-lt"/>
            </a:endParaRPr>
          </a:p>
          <a:p>
            <a:pPr algn="just"/>
            <a:r>
              <a:rPr lang="it-IT" sz="2400" dirty="0">
                <a:solidFill>
                  <a:srgbClr val="000000"/>
                </a:solidFill>
                <a:latin typeface="+mj-lt"/>
              </a:rPr>
              <a:t>Fu proprio l’ipotesi delle piccole correzioni a indurre Stephen Hawking a concedere, forse prematuramente, la vittoria a John </a:t>
            </a:r>
            <a:r>
              <a:rPr lang="it-IT" sz="2400" dirty="0" err="1">
                <a:solidFill>
                  <a:srgbClr val="000000"/>
                </a:solidFill>
                <a:latin typeface="+mj-lt"/>
              </a:rPr>
              <a:t>Preskill</a:t>
            </a:r>
            <a:r>
              <a:rPr lang="it-IT" sz="2400" dirty="0">
                <a:solidFill>
                  <a:srgbClr val="000000"/>
                </a:solidFill>
                <a:latin typeface="+mj-lt"/>
              </a:rPr>
              <a:t> in una </a:t>
            </a:r>
            <a:r>
              <a:rPr lang="it-IT" sz="2400" dirty="0">
                <a:solidFill>
                  <a:srgbClr val="1155CC"/>
                </a:solidFill>
                <a:latin typeface="+mj-lt"/>
                <a:hlinkClick r:id="rId3"/>
              </a:rPr>
              <a:t>scommessa fatta nel 1997</a:t>
            </a:r>
            <a:r>
              <a:rPr lang="it-IT" sz="2400" dirty="0">
                <a:solidFill>
                  <a:srgbClr val="000000"/>
                </a:solidFill>
                <a:latin typeface="+mj-lt"/>
              </a:rPr>
              <a:t> circa il destino dell’informazione in un buco nero.</a:t>
            </a:r>
            <a:endParaRPr lang="it-IT" sz="2400" dirty="0">
              <a:latin typeface="+mj-lt"/>
            </a:endParaRPr>
          </a:p>
        </p:txBody>
      </p:sp>
      <p:pic>
        <p:nvPicPr>
          <p:cNvPr id="5" name="Immagine 4">
            <a:extLst>
              <a:ext uri="{FF2B5EF4-FFF2-40B4-BE49-F238E27FC236}">
                <a16:creationId xmlns:a16="http://schemas.microsoft.com/office/drawing/2014/main" id="{B9BC8C6B-A284-4186-9F01-E43C1A0C79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143" y="2105025"/>
            <a:ext cx="3609975" cy="47529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Immagine 6">
            <a:extLst>
              <a:ext uri="{FF2B5EF4-FFF2-40B4-BE49-F238E27FC236}">
                <a16:creationId xmlns:a16="http://schemas.microsoft.com/office/drawing/2014/main" id="{E5E467E0-1585-45CA-BD2D-31C0E33319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1297" y="250087"/>
            <a:ext cx="3738390" cy="28037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014586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C4AB4E-AE2C-4763-AACC-777D75593B54}"/>
              </a:ext>
            </a:extLst>
          </p:cNvPr>
          <p:cNvSpPr>
            <a:spLocks noGrp="1"/>
          </p:cNvSpPr>
          <p:nvPr>
            <p:ph type="title"/>
          </p:nvPr>
        </p:nvSpPr>
        <p:spPr>
          <a:xfrm>
            <a:off x="298373" y="332075"/>
            <a:ext cx="10515600" cy="912832"/>
          </a:xfrm>
        </p:spPr>
        <p:txBody>
          <a:bodyPr/>
          <a:lstStyle/>
          <a:p>
            <a:r>
              <a:rPr lang="it-IT" dirty="0"/>
              <a:t>Inquietanti correlazioni</a:t>
            </a:r>
          </a:p>
        </p:txBody>
      </p:sp>
      <p:sp>
        <p:nvSpPr>
          <p:cNvPr id="3" name="Rettangolo 2">
            <a:extLst>
              <a:ext uri="{FF2B5EF4-FFF2-40B4-BE49-F238E27FC236}">
                <a16:creationId xmlns:a16="http://schemas.microsoft.com/office/drawing/2014/main" id="{812DB012-EB99-4648-9B39-6423EE79DBC7}"/>
              </a:ext>
            </a:extLst>
          </p:cNvPr>
          <p:cNvSpPr/>
          <p:nvPr/>
        </p:nvSpPr>
        <p:spPr>
          <a:xfrm>
            <a:off x="298374" y="1332092"/>
            <a:ext cx="5518532" cy="4401205"/>
          </a:xfrm>
          <a:prstGeom prst="rect">
            <a:avLst/>
          </a:prstGeom>
        </p:spPr>
        <p:txBody>
          <a:bodyPr wrap="square">
            <a:spAutoFit/>
          </a:bodyPr>
          <a:lstStyle/>
          <a:p>
            <a:pPr algn="just"/>
            <a:r>
              <a:rPr lang="it-IT" sz="2800" dirty="0">
                <a:solidFill>
                  <a:srgbClr val="000000"/>
                </a:solidFill>
                <a:latin typeface="+mj-lt"/>
              </a:rPr>
              <a:t>In base a tale ipotesi, tutta la radiazione emessa da un buco nero nel corso della sua lenta evaporazione deve trovarsi in stato di </a:t>
            </a:r>
            <a:r>
              <a:rPr lang="it-IT" sz="2800" i="1" dirty="0">
                <a:solidFill>
                  <a:srgbClr val="1155CC"/>
                </a:solidFill>
                <a:latin typeface="+mj-lt"/>
                <a:hlinkClick r:id="rId2"/>
              </a:rPr>
              <a:t>entanglement</a:t>
            </a:r>
            <a:r>
              <a:rPr lang="it-IT" sz="2800" dirty="0">
                <a:solidFill>
                  <a:srgbClr val="000000"/>
                </a:solidFill>
                <a:latin typeface="+mj-lt"/>
              </a:rPr>
              <a:t>, con tutte le particelle e i fotoni ad essa appartenenti correlati </a:t>
            </a:r>
            <a:r>
              <a:rPr lang="it-IT" sz="2800" dirty="0" err="1">
                <a:solidFill>
                  <a:srgbClr val="000000"/>
                </a:solidFill>
                <a:latin typeface="+mj-lt"/>
              </a:rPr>
              <a:t>quantisticamente</a:t>
            </a:r>
            <a:r>
              <a:rPr lang="it-IT" sz="2800" dirty="0">
                <a:solidFill>
                  <a:srgbClr val="000000"/>
                </a:solidFill>
                <a:latin typeface="+mj-lt"/>
              </a:rPr>
              <a:t> gli uni agli altri.</a:t>
            </a:r>
            <a:endParaRPr lang="it-IT" sz="2800" dirty="0">
              <a:latin typeface="+mj-lt"/>
            </a:endParaRPr>
          </a:p>
          <a:p>
            <a:pPr algn="just"/>
            <a:br>
              <a:rPr lang="it-IT" sz="2800" dirty="0">
                <a:latin typeface="+mj-lt"/>
              </a:rPr>
            </a:br>
            <a:endParaRPr lang="it-IT" sz="2800" dirty="0">
              <a:latin typeface="+mj-lt"/>
            </a:endParaRPr>
          </a:p>
        </p:txBody>
      </p:sp>
      <p:pic>
        <p:nvPicPr>
          <p:cNvPr id="5" name="Immagine 4">
            <a:extLst>
              <a:ext uri="{FF2B5EF4-FFF2-40B4-BE49-F238E27FC236}">
                <a16:creationId xmlns:a16="http://schemas.microsoft.com/office/drawing/2014/main" id="{B9BC8C6B-A284-4186-9F01-E43C1A0C7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143" y="2105025"/>
            <a:ext cx="3609975" cy="475297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Immagine 6">
            <a:extLst>
              <a:ext uri="{FF2B5EF4-FFF2-40B4-BE49-F238E27FC236}">
                <a16:creationId xmlns:a16="http://schemas.microsoft.com/office/drawing/2014/main" id="{E5E467E0-1585-45CA-BD2D-31C0E3331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1297" y="250087"/>
            <a:ext cx="3738390" cy="28037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718676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1B9DCD-1541-4495-8E17-40781C0D9ACD}"/>
              </a:ext>
            </a:extLst>
          </p:cNvPr>
          <p:cNvSpPr>
            <a:spLocks noGrp="1"/>
          </p:cNvSpPr>
          <p:nvPr>
            <p:ph type="title"/>
          </p:nvPr>
        </p:nvSpPr>
        <p:spPr>
          <a:xfrm>
            <a:off x="838200" y="365126"/>
            <a:ext cx="10515600" cy="561632"/>
          </a:xfrm>
        </p:spPr>
        <p:txBody>
          <a:bodyPr>
            <a:normAutofit fontScale="90000"/>
          </a:bodyPr>
          <a:lstStyle/>
          <a:p>
            <a:r>
              <a:rPr lang="it-IT" dirty="0"/>
              <a:t>Spettrale azione a distanza</a:t>
            </a:r>
          </a:p>
        </p:txBody>
      </p:sp>
      <p:pic>
        <p:nvPicPr>
          <p:cNvPr id="4" name="Immagine 3">
            <a:extLst>
              <a:ext uri="{FF2B5EF4-FFF2-40B4-BE49-F238E27FC236}">
                <a16:creationId xmlns:a16="http://schemas.microsoft.com/office/drawing/2014/main" id="{8E2A0E67-D4DC-4DF7-AB00-76872A0636E3}"/>
              </a:ext>
            </a:extLst>
          </p:cNvPr>
          <p:cNvPicPr>
            <a:picLocks noChangeAspect="1"/>
          </p:cNvPicPr>
          <p:nvPr/>
        </p:nvPicPr>
        <p:blipFill>
          <a:blip r:embed="rId2"/>
          <a:stretch>
            <a:fillRect/>
          </a:stretch>
        </p:blipFill>
        <p:spPr>
          <a:xfrm>
            <a:off x="501351" y="1248905"/>
            <a:ext cx="5594649" cy="460341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CasellaDiTesto 4">
            <a:extLst>
              <a:ext uri="{FF2B5EF4-FFF2-40B4-BE49-F238E27FC236}">
                <a16:creationId xmlns:a16="http://schemas.microsoft.com/office/drawing/2014/main" id="{723F7004-F1C0-4169-9364-7DDB4209A8F6}"/>
              </a:ext>
            </a:extLst>
          </p:cNvPr>
          <p:cNvSpPr txBox="1"/>
          <p:nvPr/>
        </p:nvSpPr>
        <p:spPr>
          <a:xfrm>
            <a:off x="6808573" y="797510"/>
            <a:ext cx="4980930" cy="5262979"/>
          </a:xfrm>
          <a:prstGeom prst="rect">
            <a:avLst/>
          </a:prstGeom>
          <a:noFill/>
        </p:spPr>
        <p:txBody>
          <a:bodyPr wrap="square" rtlCol="0">
            <a:spAutoFit/>
          </a:bodyPr>
          <a:lstStyle/>
          <a:p>
            <a:pPr algn="just"/>
            <a:r>
              <a:rPr lang="it-IT" sz="2400" dirty="0"/>
              <a:t>In estrema sintesi, il </a:t>
            </a:r>
            <a:r>
              <a:rPr lang="it-IT" sz="2400" b="1" dirty="0"/>
              <a:t>concetto di entanglement</a:t>
            </a:r>
            <a:r>
              <a:rPr lang="it-IT" sz="2400" dirty="0"/>
              <a:t> è basato sull’assunzione che gli stati quantistici di due particelle microscopiche A e B inizialmente interagenti possano risultare “intrecciati” tra loro in modo tale che, anche quando le due particelle vengono poste a grande distanza l’una dall’altra, la modifica che dovesse occorrere allo stato quantistico della particella A istantaneamente avrebbe un effetto misurabile sullo stato quantistico della particella B.</a:t>
            </a:r>
          </a:p>
        </p:txBody>
      </p:sp>
    </p:spTree>
    <p:extLst>
      <p:ext uri="{BB962C8B-B14F-4D97-AF65-F5344CB8AC3E}">
        <p14:creationId xmlns:p14="http://schemas.microsoft.com/office/powerpoint/2010/main" val="960735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A61E7-FCF5-427D-88F0-75C6D8028605}"/>
              </a:ext>
            </a:extLst>
          </p:cNvPr>
          <p:cNvSpPr>
            <a:spLocks noGrp="1"/>
          </p:cNvSpPr>
          <p:nvPr>
            <p:ph type="title"/>
          </p:nvPr>
        </p:nvSpPr>
        <p:spPr/>
        <p:txBody>
          <a:bodyPr/>
          <a:lstStyle/>
          <a:p>
            <a:r>
              <a:rPr lang="it-IT" dirty="0"/>
              <a:t>La realtà è «separabile»?</a:t>
            </a:r>
          </a:p>
        </p:txBody>
      </p:sp>
      <p:pic>
        <p:nvPicPr>
          <p:cNvPr id="3" name="Immagine 2">
            <a:extLst>
              <a:ext uri="{FF2B5EF4-FFF2-40B4-BE49-F238E27FC236}">
                <a16:creationId xmlns:a16="http://schemas.microsoft.com/office/drawing/2014/main" id="{C12534FC-593E-4DA2-AF3D-DFD5DF005446}"/>
              </a:ext>
            </a:extLst>
          </p:cNvPr>
          <p:cNvPicPr>
            <a:picLocks noChangeAspect="1"/>
          </p:cNvPicPr>
          <p:nvPr/>
        </p:nvPicPr>
        <p:blipFill>
          <a:blip r:embed="rId2"/>
          <a:stretch>
            <a:fillRect/>
          </a:stretch>
        </p:blipFill>
        <p:spPr>
          <a:xfrm>
            <a:off x="2390775" y="1690688"/>
            <a:ext cx="7410450" cy="44481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41445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mappa, testo&#10;&#10;Descrizione generata con affidabilità molto elevata">
            <a:extLst>
              <a:ext uri="{FF2B5EF4-FFF2-40B4-BE49-F238E27FC236}">
                <a16:creationId xmlns:a16="http://schemas.microsoft.com/office/drawing/2014/main" id="{B1C92D3F-22A6-40DF-8C58-BA7F4E988A56}"/>
              </a:ext>
            </a:extLst>
          </p:cNvPr>
          <p:cNvPicPr>
            <a:picLocks noChangeAspect="1"/>
          </p:cNvPicPr>
          <p:nvPr/>
        </p:nvPicPr>
        <p:blipFill rotWithShape="1">
          <a:blip r:embed="rId2">
            <a:extLst>
              <a:ext uri="{28A0092B-C50C-407E-A947-70E740481C1C}">
                <a14:useLocalDpi xmlns:a14="http://schemas.microsoft.com/office/drawing/2010/main" val="0"/>
              </a:ext>
            </a:extLst>
          </a:blip>
          <a:srcRect t="1437" b="7543"/>
          <a:stretch/>
        </p:blipFill>
        <p:spPr>
          <a:xfrm>
            <a:off x="636997" y="729291"/>
            <a:ext cx="5228323" cy="47587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CasellaDiTesto 5">
            <a:extLst>
              <a:ext uri="{FF2B5EF4-FFF2-40B4-BE49-F238E27FC236}">
                <a16:creationId xmlns:a16="http://schemas.microsoft.com/office/drawing/2014/main" id="{47D3D058-7E32-431F-BD7C-58E7B2E5EB19}"/>
              </a:ext>
            </a:extLst>
          </p:cNvPr>
          <p:cNvSpPr txBox="1"/>
          <p:nvPr/>
        </p:nvSpPr>
        <p:spPr>
          <a:xfrm>
            <a:off x="6581671" y="266700"/>
            <a:ext cx="5432530" cy="4524315"/>
          </a:xfrm>
          <a:prstGeom prst="rect">
            <a:avLst/>
          </a:prstGeom>
          <a:noFill/>
        </p:spPr>
        <p:txBody>
          <a:bodyPr wrap="square" rtlCol="0">
            <a:spAutoFit/>
          </a:bodyPr>
          <a:lstStyle/>
          <a:p>
            <a:pPr algn="just"/>
            <a:r>
              <a:rPr lang="it-IT" b="1" dirty="0"/>
              <a:t>Dimensioni</a:t>
            </a:r>
          </a:p>
          <a:p>
            <a:pPr algn="just"/>
            <a:br>
              <a:rPr lang="it-IT" dirty="0"/>
            </a:br>
            <a:r>
              <a:rPr lang="it-IT" dirty="0"/>
              <a:t>Gli ologrammi sono curiosi: sono superfici bidimensionali, ma quando li osserviamo vediamo l’immagine di un corpo tridimensionale. </a:t>
            </a:r>
          </a:p>
          <a:p>
            <a:pPr algn="just"/>
            <a:endParaRPr lang="it-IT" dirty="0"/>
          </a:p>
          <a:p>
            <a:pPr algn="just"/>
            <a:r>
              <a:rPr lang="it-IT" dirty="0"/>
              <a:t>L’aspetto più interessante è che se potessimo focalizzare la nostra attenzione solo sull’impressione fotografica che genera questo effetto non vedremmo affatto qualcosa di simile all’immagine prodotta: le informazioni necessarie per ricostruirla infatti si trovano distribuite su tutta la superficie. L’oggetto tridimensionale appare solamente se si proietta luce sull’ologramma.</a:t>
            </a:r>
          </a:p>
          <a:p>
            <a:pPr algn="just"/>
            <a:endParaRPr lang="it-IT" dirty="0"/>
          </a:p>
          <a:p>
            <a:pPr algn="just"/>
            <a:endParaRPr lang="it-IT" dirty="0"/>
          </a:p>
        </p:txBody>
      </p:sp>
      <p:pic>
        <p:nvPicPr>
          <p:cNvPr id="7" name="Immagine 6">
            <a:extLst>
              <a:ext uri="{FF2B5EF4-FFF2-40B4-BE49-F238E27FC236}">
                <a16:creationId xmlns:a16="http://schemas.microsoft.com/office/drawing/2014/main" id="{C17D3E83-C00F-4175-9748-DB3B6B31C485}"/>
              </a:ext>
            </a:extLst>
          </p:cNvPr>
          <p:cNvPicPr>
            <a:picLocks noChangeAspect="1"/>
          </p:cNvPicPr>
          <p:nvPr/>
        </p:nvPicPr>
        <p:blipFill>
          <a:blip r:embed="rId3"/>
          <a:stretch>
            <a:fillRect/>
          </a:stretch>
        </p:blipFill>
        <p:spPr>
          <a:xfrm>
            <a:off x="5251450" y="4287258"/>
            <a:ext cx="6762750" cy="21526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37367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1DA61E7-FCF5-427D-88F0-75C6D8028605}"/>
              </a:ext>
            </a:extLst>
          </p:cNvPr>
          <p:cNvSpPr>
            <a:spLocks noGrp="1"/>
          </p:cNvSpPr>
          <p:nvPr>
            <p:ph type="title"/>
          </p:nvPr>
        </p:nvSpPr>
        <p:spPr/>
        <p:txBody>
          <a:bodyPr/>
          <a:lstStyle/>
          <a:p>
            <a:r>
              <a:rPr lang="it-IT" dirty="0"/>
              <a:t>La realtà è «separabile»?</a:t>
            </a:r>
          </a:p>
        </p:txBody>
      </p:sp>
      <p:pic>
        <p:nvPicPr>
          <p:cNvPr id="4" name="Immagine 3">
            <a:extLst>
              <a:ext uri="{FF2B5EF4-FFF2-40B4-BE49-F238E27FC236}">
                <a16:creationId xmlns:a16="http://schemas.microsoft.com/office/drawing/2014/main" id="{8F3B92E7-1D9F-43C9-AD4E-650713A4AE98}"/>
              </a:ext>
            </a:extLst>
          </p:cNvPr>
          <p:cNvPicPr>
            <a:picLocks noChangeAspect="1"/>
          </p:cNvPicPr>
          <p:nvPr/>
        </p:nvPicPr>
        <p:blipFill>
          <a:blip r:embed="rId2"/>
          <a:stretch>
            <a:fillRect/>
          </a:stretch>
        </p:blipFill>
        <p:spPr>
          <a:xfrm>
            <a:off x="2867025" y="1544252"/>
            <a:ext cx="6457950" cy="46767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867704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B42C8BC-12D4-4079-8778-0DEC03C76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solidFill>
            <a:schemeClr val="tx1"/>
          </a:solidFill>
        </p:spPr>
      </p:pic>
    </p:spTree>
    <p:extLst>
      <p:ext uri="{BB962C8B-B14F-4D97-AF65-F5344CB8AC3E}">
        <p14:creationId xmlns:p14="http://schemas.microsoft.com/office/powerpoint/2010/main" val="126757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CEE2B670-7A5E-4640-A11F-5A06B7FC86EA}"/>
              </a:ext>
            </a:extLst>
          </p:cNvPr>
          <p:cNvPicPr>
            <a:picLocks noChangeAspect="1"/>
          </p:cNvPicPr>
          <p:nvPr/>
        </p:nvPicPr>
        <p:blipFill>
          <a:blip r:embed="rId2"/>
          <a:stretch>
            <a:fillRect/>
          </a:stretch>
        </p:blipFill>
        <p:spPr>
          <a:xfrm>
            <a:off x="159001" y="115887"/>
            <a:ext cx="8997154" cy="6742113"/>
          </a:xfrm>
          <a:prstGeom prst="rect">
            <a:avLst/>
          </a:prstGeom>
        </p:spPr>
      </p:pic>
      <p:sp>
        <p:nvSpPr>
          <p:cNvPr id="12" name="Rettangolo 11">
            <a:extLst>
              <a:ext uri="{FF2B5EF4-FFF2-40B4-BE49-F238E27FC236}">
                <a16:creationId xmlns:a16="http://schemas.microsoft.com/office/drawing/2014/main" id="{04388973-DC10-4E03-B42B-7AB0C4525CE0}"/>
              </a:ext>
            </a:extLst>
          </p:cNvPr>
          <p:cNvSpPr/>
          <p:nvPr/>
        </p:nvSpPr>
        <p:spPr>
          <a:xfrm>
            <a:off x="114300" y="88900"/>
            <a:ext cx="9042400" cy="676910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9B46B78-4E80-466E-AC6E-5E14ECF7F571}"/>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6600" dirty="0">
                <a:solidFill>
                  <a:schemeClr val="bg1"/>
                </a:solidFill>
              </a:rPr>
              <a:t>Il </a:t>
            </a:r>
            <a:r>
              <a:rPr lang="en-US" sz="6600" dirty="0" err="1">
                <a:solidFill>
                  <a:schemeClr val="bg1"/>
                </a:solidFill>
              </a:rPr>
              <a:t>bordo</a:t>
            </a:r>
            <a:r>
              <a:rPr lang="en-US" sz="6600" dirty="0">
                <a:solidFill>
                  <a:schemeClr val="bg1"/>
                </a:solidFill>
              </a:rPr>
              <a:t> </a:t>
            </a:r>
            <a:r>
              <a:rPr lang="en-US" sz="6600" dirty="0" err="1">
                <a:solidFill>
                  <a:schemeClr val="bg1"/>
                </a:solidFill>
              </a:rPr>
              <a:t>dell’infinito</a:t>
            </a:r>
            <a:r>
              <a:rPr lang="en-US" sz="6600" dirty="0">
                <a:solidFill>
                  <a:schemeClr val="bg1"/>
                </a:solidFill>
              </a:rPr>
              <a:t> </a:t>
            </a:r>
          </a:p>
        </p:txBody>
      </p:sp>
      <p:cxnSp>
        <p:nvCxnSpPr>
          <p:cNvPr id="5" name="Connettore diritto 4">
            <a:extLst>
              <a:ext uri="{FF2B5EF4-FFF2-40B4-BE49-F238E27FC236}">
                <a16:creationId xmlns:a16="http://schemas.microsoft.com/office/drawing/2014/main" id="{CFA33653-3F9D-4628-9F3B-BFF6293AA442}"/>
              </a:ext>
            </a:extLst>
          </p:cNvPr>
          <p:cNvCxnSpPr>
            <a:cxnSpLocks/>
          </p:cNvCxnSpPr>
          <p:nvPr/>
        </p:nvCxnSpPr>
        <p:spPr>
          <a:xfrm>
            <a:off x="4051300" y="2209800"/>
            <a:ext cx="0" cy="250190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53279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E0F2DD-EEDA-4FA2-B7AF-F0CA4008A1BB}"/>
              </a:ext>
            </a:extLst>
          </p:cNvPr>
          <p:cNvSpPr>
            <a:spLocks noGrp="1"/>
          </p:cNvSpPr>
          <p:nvPr>
            <p:ph type="title"/>
          </p:nvPr>
        </p:nvSpPr>
        <p:spPr>
          <a:xfrm>
            <a:off x="838200" y="334980"/>
            <a:ext cx="10515600" cy="580415"/>
          </a:xfr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b">
            <a:normAutofit/>
          </a:bodyPr>
          <a:lstStyle/>
          <a:p>
            <a:pPr algn="ctr"/>
            <a:r>
              <a:rPr lang="it-IT" sz="3200" dirty="0">
                <a:solidFill>
                  <a:schemeClr val="dk1"/>
                </a:solidFill>
                <a:latin typeface="+mn-lt"/>
                <a:ea typeface="+mn-ea"/>
                <a:cs typeface="+mn-cs"/>
              </a:rPr>
              <a:t>Il bordo dell’infinito</a:t>
            </a:r>
          </a:p>
        </p:txBody>
      </p:sp>
      <p:pic>
        <p:nvPicPr>
          <p:cNvPr id="4" name="Immagine 3">
            <a:extLst>
              <a:ext uri="{FF2B5EF4-FFF2-40B4-BE49-F238E27FC236}">
                <a16:creationId xmlns:a16="http://schemas.microsoft.com/office/drawing/2014/main" id="{23C20567-D82D-4078-B119-72FB20A94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396" y="625187"/>
            <a:ext cx="7459639" cy="418702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magine 4">
            <a:extLst>
              <a:ext uri="{FF2B5EF4-FFF2-40B4-BE49-F238E27FC236}">
                <a16:creationId xmlns:a16="http://schemas.microsoft.com/office/drawing/2014/main" id="{19D8605A-332D-4FCA-A859-74A15D5C4289}"/>
              </a:ext>
            </a:extLst>
          </p:cNvPr>
          <p:cNvPicPr>
            <a:picLocks noChangeAspect="1"/>
          </p:cNvPicPr>
          <p:nvPr/>
        </p:nvPicPr>
        <p:blipFill>
          <a:blip r:embed="rId3"/>
          <a:stretch>
            <a:fillRect/>
          </a:stretch>
        </p:blipFill>
        <p:spPr>
          <a:xfrm>
            <a:off x="6215329" y="2187085"/>
            <a:ext cx="5470903" cy="437892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3246909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E0F2DD-EEDA-4FA2-B7AF-F0CA4008A1BB}"/>
              </a:ext>
            </a:extLst>
          </p:cNvPr>
          <p:cNvSpPr>
            <a:spLocks noGrp="1"/>
          </p:cNvSpPr>
          <p:nvPr>
            <p:ph type="title"/>
          </p:nvPr>
        </p:nvSpPr>
        <p:spPr>
          <a:xfrm>
            <a:off x="838200" y="334980"/>
            <a:ext cx="10515600" cy="580415"/>
          </a:xfr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b">
            <a:normAutofit/>
          </a:bodyPr>
          <a:lstStyle/>
          <a:p>
            <a:pPr algn="ctr"/>
            <a:r>
              <a:rPr lang="it-IT" sz="3200" dirty="0">
                <a:solidFill>
                  <a:schemeClr val="dk1"/>
                </a:solidFill>
                <a:latin typeface="+mn-lt"/>
                <a:ea typeface="+mn-ea"/>
                <a:cs typeface="+mn-cs"/>
              </a:rPr>
              <a:t>Il bordo dell’infinito</a:t>
            </a:r>
          </a:p>
        </p:txBody>
      </p:sp>
      <p:pic>
        <p:nvPicPr>
          <p:cNvPr id="2050" name="Picture 2">
            <a:extLst>
              <a:ext uri="{FF2B5EF4-FFF2-40B4-BE49-F238E27FC236}">
                <a16:creationId xmlns:a16="http://schemas.microsoft.com/office/drawing/2014/main" id="{3270CC8E-00F4-4797-BC6C-0F79D43A44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5" y="1845547"/>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60F92BD-54F5-4033-80F0-47293D0E6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939" y="1558490"/>
            <a:ext cx="4384115" cy="4384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59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E0F2DD-EEDA-4FA2-B7AF-F0CA4008A1BB}"/>
              </a:ext>
            </a:extLst>
          </p:cNvPr>
          <p:cNvSpPr>
            <a:spLocks noGrp="1"/>
          </p:cNvSpPr>
          <p:nvPr>
            <p:ph type="title"/>
          </p:nvPr>
        </p:nvSpPr>
        <p:spPr>
          <a:xfrm>
            <a:off x="838200" y="334980"/>
            <a:ext cx="10515600" cy="580415"/>
          </a:xfr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b">
            <a:normAutofit/>
          </a:bodyPr>
          <a:lstStyle/>
          <a:p>
            <a:pPr algn="ctr"/>
            <a:r>
              <a:rPr lang="it-IT" sz="3200" dirty="0">
                <a:solidFill>
                  <a:schemeClr val="dk1"/>
                </a:solidFill>
                <a:latin typeface="+mn-lt"/>
                <a:ea typeface="+mn-ea"/>
                <a:cs typeface="+mn-cs"/>
              </a:rPr>
              <a:t>Il bordo dell’infinito</a:t>
            </a:r>
          </a:p>
        </p:txBody>
      </p:sp>
      <p:pic>
        <p:nvPicPr>
          <p:cNvPr id="3" name="hyperbolic_1">
            <a:hlinkClick r:id="" action="ppaction://media"/>
            <a:extLst>
              <a:ext uri="{FF2B5EF4-FFF2-40B4-BE49-F238E27FC236}">
                <a16:creationId xmlns:a16="http://schemas.microsoft.com/office/drawing/2014/main" id="{DB9F4684-4290-4539-8D1F-95A67F5A5C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5471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isultati immagini per limite del cerchio iii">
            <a:extLst>
              <a:ext uri="{FF2B5EF4-FFF2-40B4-BE49-F238E27FC236}">
                <a16:creationId xmlns:a16="http://schemas.microsoft.com/office/drawing/2014/main" id="{71755D31-78E7-4AE8-A562-0BF923626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571500"/>
            <a:ext cx="5715000" cy="5715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078" name="Picture 6" descr="Risultati immagini per mc escher">
            <a:extLst>
              <a:ext uri="{FF2B5EF4-FFF2-40B4-BE49-F238E27FC236}">
                <a16:creationId xmlns:a16="http://schemas.microsoft.com/office/drawing/2014/main" id="{97CA64D5-8D6D-4801-B1EE-C2B857B60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0"/>
            <a:ext cx="4648200" cy="685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0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ds_cft_1">
            <a:hlinkClick r:id="" action="ppaction://media"/>
            <a:extLst>
              <a:ext uri="{FF2B5EF4-FFF2-40B4-BE49-F238E27FC236}">
                <a16:creationId xmlns:a16="http://schemas.microsoft.com/office/drawing/2014/main" id="{C4AD889D-2860-418B-9D46-8C31EB4944A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4094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C9C73FC-FC39-4830-AAF4-9F2AEA5CC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99" y="255588"/>
            <a:ext cx="8366976" cy="5751512"/>
          </a:xfrm>
          <a:prstGeom prst="rect">
            <a:avLst/>
          </a:prstGeom>
        </p:spPr>
      </p:pic>
      <p:sp>
        <p:nvSpPr>
          <p:cNvPr id="2" name="Titolo 1">
            <a:extLst>
              <a:ext uri="{FF2B5EF4-FFF2-40B4-BE49-F238E27FC236}">
                <a16:creationId xmlns:a16="http://schemas.microsoft.com/office/drawing/2014/main" id="{E0EE2175-E818-4B96-A1F5-49EA4D91FA24}"/>
              </a:ext>
            </a:extLst>
          </p:cNvPr>
          <p:cNvSpPr>
            <a:spLocks noGrp="1"/>
          </p:cNvSpPr>
          <p:nvPr>
            <p:ph type="title"/>
          </p:nvPr>
        </p:nvSpPr>
        <p:spPr>
          <a:xfrm>
            <a:off x="6718299" y="2963068"/>
            <a:ext cx="5108285" cy="3639344"/>
          </a:xfrm>
        </p:spPr>
        <p:txBody>
          <a:bodyPr>
            <a:normAutofit fontScale="90000"/>
          </a:bodyPr>
          <a:lstStyle/>
          <a:p>
            <a:r>
              <a:rPr lang="it-IT" sz="2400" dirty="0"/>
              <a:t>Il fisico argentino Juan </a:t>
            </a:r>
            <a:r>
              <a:rPr lang="it-IT" sz="2400" dirty="0" err="1"/>
              <a:t>Maldacena</a:t>
            </a:r>
            <a:r>
              <a:rPr lang="it-IT" sz="2400" dirty="0"/>
              <a:t> presentò una coerente formulazione matematica del principio olografico, basata sulla teoria </a:t>
            </a:r>
            <a:r>
              <a:rPr lang="it-IT" sz="2400" dirty="0" err="1"/>
              <a:t>supersimmetrica</a:t>
            </a:r>
            <a:r>
              <a:rPr lang="it-IT" sz="2400" dirty="0"/>
              <a:t> delle stringhe. Il modello di </a:t>
            </a:r>
            <a:r>
              <a:rPr lang="it-IT" sz="2400" dirty="0" err="1"/>
              <a:t>Maldacena</a:t>
            </a:r>
            <a:r>
              <a:rPr lang="it-IT" sz="2400" dirty="0"/>
              <a:t> descrive un universo 3D governato soltanto dalla gravità, contenente stringhe e buchi neri, collegato a una superficie 2D, situata a distanza infinita, nella quale: a) la gravità non esiste e b) particelle elementari e campi sottostanno senza eccezioni alle leggi della fisica quantistica. </a:t>
            </a:r>
            <a:br>
              <a:rPr lang="it-IT" sz="2400" dirty="0"/>
            </a:br>
            <a:br>
              <a:rPr lang="it-IT" sz="2400" dirty="0"/>
            </a:br>
            <a:r>
              <a:rPr lang="it-IT" sz="2400" dirty="0"/>
              <a:t> </a:t>
            </a:r>
          </a:p>
        </p:txBody>
      </p:sp>
      <p:pic>
        <p:nvPicPr>
          <p:cNvPr id="3" name="Immagine 2">
            <a:extLst>
              <a:ext uri="{FF2B5EF4-FFF2-40B4-BE49-F238E27FC236}">
                <a16:creationId xmlns:a16="http://schemas.microsoft.com/office/drawing/2014/main" id="{0DD49E5C-D194-4DE2-848C-D5367980EAFA}"/>
              </a:ext>
            </a:extLst>
          </p:cNvPr>
          <p:cNvPicPr>
            <a:picLocks noChangeAspect="1"/>
          </p:cNvPicPr>
          <p:nvPr/>
        </p:nvPicPr>
        <p:blipFill>
          <a:blip r:embed="rId3"/>
          <a:stretch>
            <a:fillRect/>
          </a:stretch>
        </p:blipFill>
        <p:spPr>
          <a:xfrm>
            <a:off x="8940022" y="255588"/>
            <a:ext cx="2886563" cy="19208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205924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DD245F8-FFE3-4215-9342-0DCE0BCCE86F}"/>
              </a:ext>
            </a:extLst>
          </p:cNvPr>
          <p:cNvPicPr>
            <a:picLocks noChangeAspect="1"/>
          </p:cNvPicPr>
          <p:nvPr/>
        </p:nvPicPr>
        <p:blipFill>
          <a:blip r:embed="rId2"/>
          <a:stretch>
            <a:fillRect/>
          </a:stretch>
        </p:blipFill>
        <p:spPr>
          <a:xfrm>
            <a:off x="0" y="0"/>
            <a:ext cx="11762727" cy="6858000"/>
          </a:xfrm>
          <a:prstGeom prst="rect">
            <a:avLst/>
          </a:prstGeom>
        </p:spPr>
      </p:pic>
      <p:sp>
        <p:nvSpPr>
          <p:cNvPr id="4" name="Rettangolo 3">
            <a:extLst>
              <a:ext uri="{FF2B5EF4-FFF2-40B4-BE49-F238E27FC236}">
                <a16:creationId xmlns:a16="http://schemas.microsoft.com/office/drawing/2014/main" id="{4F2775B3-FD5D-488F-ACAC-8CC395188C9D}"/>
              </a:ext>
            </a:extLst>
          </p:cNvPr>
          <p:cNvSpPr/>
          <p:nvPr/>
        </p:nvSpPr>
        <p:spPr>
          <a:xfrm>
            <a:off x="0" y="0"/>
            <a:ext cx="11854149" cy="685800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C9B46B78-4E80-466E-AC6E-5E14ECF7F571}"/>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6600" dirty="0">
                <a:solidFill>
                  <a:schemeClr val="bg1"/>
                </a:solidFill>
              </a:rPr>
              <a:t>    </a:t>
            </a:r>
            <a:r>
              <a:rPr lang="en-US" sz="6600" dirty="0" err="1">
                <a:solidFill>
                  <a:schemeClr val="bg1"/>
                </a:solidFill>
              </a:rPr>
              <a:t>Conclusioni</a:t>
            </a:r>
            <a:r>
              <a:rPr lang="en-US" sz="6600" dirty="0">
                <a:solidFill>
                  <a:schemeClr val="bg1"/>
                </a:solidFill>
              </a:rPr>
              <a:t> (?)</a:t>
            </a:r>
          </a:p>
        </p:txBody>
      </p:sp>
      <p:cxnSp>
        <p:nvCxnSpPr>
          <p:cNvPr id="5" name="Connettore diritto 4">
            <a:extLst>
              <a:ext uri="{FF2B5EF4-FFF2-40B4-BE49-F238E27FC236}">
                <a16:creationId xmlns:a16="http://schemas.microsoft.com/office/drawing/2014/main" id="{CFA33653-3F9D-4628-9F3B-BFF6293AA442}"/>
              </a:ext>
            </a:extLst>
          </p:cNvPr>
          <p:cNvCxnSpPr>
            <a:cxnSpLocks/>
          </p:cNvCxnSpPr>
          <p:nvPr/>
        </p:nvCxnSpPr>
        <p:spPr>
          <a:xfrm>
            <a:off x="4646208" y="2209800"/>
            <a:ext cx="0" cy="250190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8178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interni&#10;&#10;Descrizione generata con affidabilità elevata">
            <a:extLst>
              <a:ext uri="{FF2B5EF4-FFF2-40B4-BE49-F238E27FC236}">
                <a16:creationId xmlns:a16="http://schemas.microsoft.com/office/drawing/2014/main" id="{BA9611BE-C1E1-4727-B058-83886BAD5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1" y="266700"/>
            <a:ext cx="8905910" cy="6223000"/>
          </a:xfrm>
          <a:prstGeom prst="roundRect">
            <a:avLst>
              <a:gd name="adj" fmla="val 4167"/>
            </a:avLst>
          </a:prstGeom>
          <a:solidFill>
            <a:srgbClr val="FFFFFF"/>
          </a:solidFill>
          <a:ln w="76200" cap="sq">
            <a:solidFill>
              <a:srgbClr val="EAEAEA"/>
            </a:solidFill>
            <a:miter lim="800000"/>
          </a:ln>
          <a:effectLst>
            <a:reflection blurRad="6350" stA="52000" endA="300" endPos="3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CasellaDiTesto 5">
            <a:extLst>
              <a:ext uri="{FF2B5EF4-FFF2-40B4-BE49-F238E27FC236}">
                <a16:creationId xmlns:a16="http://schemas.microsoft.com/office/drawing/2014/main" id="{37DCF586-33C1-4F28-93F0-1DF9D6C10EF3}"/>
              </a:ext>
            </a:extLst>
          </p:cNvPr>
          <p:cNvSpPr txBox="1"/>
          <p:nvPr/>
        </p:nvSpPr>
        <p:spPr>
          <a:xfrm>
            <a:off x="9204290" y="266700"/>
            <a:ext cx="2809910" cy="3693319"/>
          </a:xfrm>
          <a:prstGeom prst="rect">
            <a:avLst/>
          </a:prstGeom>
          <a:noFill/>
        </p:spPr>
        <p:txBody>
          <a:bodyPr wrap="square" rtlCol="0">
            <a:spAutoFit/>
          </a:bodyPr>
          <a:lstStyle/>
          <a:p>
            <a:pPr algn="just"/>
            <a:r>
              <a:rPr lang="it-IT" b="1" dirty="0"/>
              <a:t>Ogni parte contiene l'intero</a:t>
            </a:r>
          </a:p>
          <a:p>
            <a:pPr algn="just"/>
            <a:br>
              <a:rPr lang="it-IT" dirty="0"/>
            </a:br>
            <a:r>
              <a:rPr lang="it-IT" dirty="0"/>
              <a:t>Tagliando a metà o in piccole parti la lastra olografica e proiettando su ciascun frammento la luce laser vediamo che ogni parte, anche la più minuscola, ricrea l'immagine intera… più piccola e con una definizione minore, ma comunque intera.</a:t>
            </a:r>
          </a:p>
        </p:txBody>
      </p:sp>
    </p:spTree>
    <p:extLst>
      <p:ext uri="{BB962C8B-B14F-4D97-AF65-F5344CB8AC3E}">
        <p14:creationId xmlns:p14="http://schemas.microsoft.com/office/powerpoint/2010/main" val="2189226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2C3ED1-0826-4F4B-9B80-6AD273C38576}"/>
              </a:ext>
            </a:extLst>
          </p:cNvPr>
          <p:cNvSpPr>
            <a:spLocks noGrp="1"/>
          </p:cNvSpPr>
          <p:nvPr>
            <p:ph type="title"/>
          </p:nvPr>
        </p:nvSpPr>
        <p:spPr>
          <a:xfrm>
            <a:off x="838200" y="365125"/>
            <a:ext cx="10515600" cy="802663"/>
          </a:xfrm>
        </p:spPr>
        <p:txBody>
          <a:bodyPr/>
          <a:lstStyle/>
          <a:p>
            <a:pPr algn="r"/>
            <a:r>
              <a:rPr lang="it-IT" dirty="0"/>
              <a:t>Conclusioni</a:t>
            </a:r>
          </a:p>
        </p:txBody>
      </p:sp>
      <p:sp>
        <p:nvSpPr>
          <p:cNvPr id="3" name="Rettangolo 2">
            <a:extLst>
              <a:ext uri="{FF2B5EF4-FFF2-40B4-BE49-F238E27FC236}">
                <a16:creationId xmlns:a16="http://schemas.microsoft.com/office/drawing/2014/main" id="{2815C619-9B3C-40AC-A0E1-8AA4FE3C7BF3}"/>
              </a:ext>
            </a:extLst>
          </p:cNvPr>
          <p:cNvSpPr/>
          <p:nvPr/>
        </p:nvSpPr>
        <p:spPr>
          <a:xfrm>
            <a:off x="408543" y="365125"/>
            <a:ext cx="5562599" cy="6124754"/>
          </a:xfrm>
          <a:prstGeom prst="rect">
            <a:avLst/>
          </a:prstGeom>
        </p:spPr>
        <p:txBody>
          <a:bodyPr wrap="square">
            <a:spAutoFit/>
          </a:bodyPr>
          <a:lstStyle/>
          <a:p>
            <a:r>
              <a:rPr lang="it-IT" sz="2800" dirty="0">
                <a:solidFill>
                  <a:srgbClr val="000000"/>
                </a:solidFill>
                <a:latin typeface="+mj-lt"/>
              </a:rPr>
              <a:t>I buchi neri, con le loro condizioni estreme di altissima gravità e materia super concentrata, portano alla luce il conflitto latente tra relatività generale e fisica quantistica, un conflitto che i fisici cercano di risolvere da molti decenni, lavorando a diverse versioni di una teoria della gravità quantistica, senza tuttavia essere riusciti ancora a raggiungere risultati definitivi e ampiamente condivisi.</a:t>
            </a:r>
            <a:endParaRPr lang="it-IT" sz="2800" dirty="0">
              <a:latin typeface="+mj-lt"/>
            </a:endParaRPr>
          </a:p>
          <a:p>
            <a:br>
              <a:rPr lang="it-IT" sz="2800" dirty="0">
                <a:latin typeface="+mj-lt"/>
              </a:rPr>
            </a:br>
            <a:endParaRPr lang="it-IT" sz="2800" dirty="0">
              <a:latin typeface="+mj-lt"/>
            </a:endParaRPr>
          </a:p>
        </p:txBody>
      </p:sp>
      <p:pic>
        <p:nvPicPr>
          <p:cNvPr id="5" name="Picture 2" descr="Risultati immagini per conclusioni">
            <a:extLst>
              <a:ext uri="{FF2B5EF4-FFF2-40B4-BE49-F238E27FC236}">
                <a16:creationId xmlns:a16="http://schemas.microsoft.com/office/drawing/2014/main" id="{476BF8F7-CCE8-4651-9386-E4DA66AB2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147" y="1760862"/>
            <a:ext cx="5397046" cy="358231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677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A2C3ED1-0826-4F4B-9B80-6AD273C38576}"/>
              </a:ext>
            </a:extLst>
          </p:cNvPr>
          <p:cNvSpPr>
            <a:spLocks noGrp="1"/>
          </p:cNvSpPr>
          <p:nvPr>
            <p:ph type="title"/>
          </p:nvPr>
        </p:nvSpPr>
        <p:spPr>
          <a:xfrm>
            <a:off x="838200" y="365125"/>
            <a:ext cx="10515600" cy="802663"/>
          </a:xfrm>
        </p:spPr>
        <p:txBody>
          <a:bodyPr/>
          <a:lstStyle/>
          <a:p>
            <a:pPr algn="r"/>
            <a:r>
              <a:rPr lang="it-IT" dirty="0"/>
              <a:t>Conclusioni</a:t>
            </a:r>
          </a:p>
        </p:txBody>
      </p:sp>
      <p:sp>
        <p:nvSpPr>
          <p:cNvPr id="3" name="Rettangolo 2">
            <a:extLst>
              <a:ext uri="{FF2B5EF4-FFF2-40B4-BE49-F238E27FC236}">
                <a16:creationId xmlns:a16="http://schemas.microsoft.com/office/drawing/2014/main" id="{2815C619-9B3C-40AC-A0E1-8AA4FE3C7BF3}"/>
              </a:ext>
            </a:extLst>
          </p:cNvPr>
          <p:cNvSpPr/>
          <p:nvPr/>
        </p:nvSpPr>
        <p:spPr>
          <a:xfrm>
            <a:off x="408543" y="365125"/>
            <a:ext cx="5562599" cy="6001643"/>
          </a:xfrm>
          <a:prstGeom prst="rect">
            <a:avLst/>
          </a:prstGeom>
        </p:spPr>
        <p:txBody>
          <a:bodyPr wrap="square">
            <a:spAutoFit/>
          </a:bodyPr>
          <a:lstStyle/>
          <a:p>
            <a:r>
              <a:rPr lang="it-IT" sz="2400" dirty="0">
                <a:solidFill>
                  <a:srgbClr val="000000"/>
                </a:solidFill>
                <a:latin typeface="+mj-lt"/>
              </a:rPr>
              <a:t>Il fatto che due descrizioni con </a:t>
            </a:r>
            <a:r>
              <a:rPr lang="it-IT" sz="2400" dirty="0" err="1">
                <a:solidFill>
                  <a:srgbClr val="000000"/>
                </a:solidFill>
                <a:latin typeface="+mj-lt"/>
              </a:rPr>
              <a:t>dimensionalità</a:t>
            </a:r>
            <a:r>
              <a:rPr lang="it-IT" sz="2400" dirty="0">
                <a:solidFill>
                  <a:srgbClr val="000000"/>
                </a:solidFill>
                <a:latin typeface="+mj-lt"/>
              </a:rPr>
              <a:t> distinta diano origine alla stessa fisica ci dice che forse lo spazio non è così fondamentale come crediamo. L’idea generale è che il principio olografico ci potrebbe condurre verso una teoria in cui lo spazio e il tempo emergono da una struttura più fondamentale.</a:t>
            </a:r>
          </a:p>
          <a:p>
            <a:endParaRPr lang="it-IT" sz="2400" dirty="0">
              <a:solidFill>
                <a:srgbClr val="000000"/>
              </a:solidFill>
              <a:latin typeface="+mj-lt"/>
            </a:endParaRPr>
          </a:p>
          <a:p>
            <a:r>
              <a:rPr lang="it-IT" sz="2400" dirty="0">
                <a:solidFill>
                  <a:srgbClr val="000000"/>
                </a:solidFill>
                <a:latin typeface="+mj-lt"/>
              </a:rPr>
              <a:t>Per il momento continua a non esserci una risposta definitiva. Tuttavia ci sono sempre più idee che sembrano convergere verso un’idea centrale, cioè che lo spazio e il tempo (e quindi la gravità) non siano entità fondamentali ma nascano dalla proprietà quantistiche della materia.</a:t>
            </a:r>
            <a:endParaRPr lang="it-IT" sz="2400" dirty="0">
              <a:latin typeface="+mj-lt"/>
            </a:endParaRPr>
          </a:p>
        </p:txBody>
      </p:sp>
      <p:pic>
        <p:nvPicPr>
          <p:cNvPr id="4" name="Immagine 3">
            <a:extLst>
              <a:ext uri="{FF2B5EF4-FFF2-40B4-BE49-F238E27FC236}">
                <a16:creationId xmlns:a16="http://schemas.microsoft.com/office/drawing/2014/main" id="{4863BBA9-9B17-4AC8-91E7-9C79BBCEB335}"/>
              </a:ext>
            </a:extLst>
          </p:cNvPr>
          <p:cNvPicPr>
            <a:picLocks noChangeAspect="1"/>
          </p:cNvPicPr>
          <p:nvPr/>
        </p:nvPicPr>
        <p:blipFill>
          <a:blip r:embed="rId2"/>
          <a:stretch>
            <a:fillRect/>
          </a:stretch>
        </p:blipFill>
        <p:spPr>
          <a:xfrm>
            <a:off x="6905625" y="1216025"/>
            <a:ext cx="4448175" cy="52768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95063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192D001-9681-4AB6-A381-5BFFC74EFCF1}"/>
              </a:ext>
            </a:extLst>
          </p:cNvPr>
          <p:cNvSpPr>
            <a:spLocks noGrp="1"/>
          </p:cNvSpPr>
          <p:nvPr>
            <p:ph type="title"/>
          </p:nvPr>
        </p:nvSpPr>
        <p:spPr/>
        <p:txBody>
          <a:bodyPr/>
          <a:lstStyle/>
          <a:p>
            <a:r>
              <a:rPr lang="it-IT" dirty="0"/>
              <a:t>Grazie per la vostra attenzione</a:t>
            </a:r>
          </a:p>
        </p:txBody>
      </p:sp>
      <p:pic>
        <p:nvPicPr>
          <p:cNvPr id="3" name="Immagine 2">
            <a:extLst>
              <a:ext uri="{FF2B5EF4-FFF2-40B4-BE49-F238E27FC236}">
                <a16:creationId xmlns:a16="http://schemas.microsoft.com/office/drawing/2014/main" id="{C891C516-A003-482B-B65C-106E499004C9}"/>
              </a:ext>
            </a:extLst>
          </p:cNvPr>
          <p:cNvPicPr>
            <a:picLocks noChangeAspect="1"/>
          </p:cNvPicPr>
          <p:nvPr/>
        </p:nvPicPr>
        <p:blipFill>
          <a:blip r:embed="rId2"/>
          <a:stretch>
            <a:fillRect/>
          </a:stretch>
        </p:blipFill>
        <p:spPr>
          <a:xfrm>
            <a:off x="4360985" y="2211526"/>
            <a:ext cx="4976551" cy="4147126"/>
          </a:xfrm>
          <a:prstGeom prst="rect">
            <a:avLst/>
          </a:prstGeom>
        </p:spPr>
      </p:pic>
    </p:spTree>
    <p:extLst>
      <p:ext uri="{BB962C8B-B14F-4D97-AF65-F5344CB8AC3E}">
        <p14:creationId xmlns:p14="http://schemas.microsoft.com/office/powerpoint/2010/main" val="289418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isultati immagini per bibliografia">
            <a:extLst>
              <a:ext uri="{FF2B5EF4-FFF2-40B4-BE49-F238E27FC236}">
                <a16:creationId xmlns:a16="http://schemas.microsoft.com/office/drawing/2014/main" id="{88A16DC8-D2CF-4728-99D4-262BE7392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574"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a:extLst>
              <a:ext uri="{FF2B5EF4-FFF2-40B4-BE49-F238E27FC236}">
                <a16:creationId xmlns:a16="http://schemas.microsoft.com/office/drawing/2014/main" id="{EA3699E9-6071-4190-8ECB-4941EAEF8F94}"/>
              </a:ext>
            </a:extLst>
          </p:cNvPr>
          <p:cNvSpPr/>
          <p:nvPr/>
        </p:nvSpPr>
        <p:spPr>
          <a:xfrm>
            <a:off x="0" y="0"/>
            <a:ext cx="12192000" cy="6858000"/>
          </a:xfrm>
          <a:prstGeom prst="rect">
            <a:avLst/>
          </a:prstGeom>
          <a:solidFill>
            <a:schemeClr val="tx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itolo 1">
            <a:extLst>
              <a:ext uri="{FF2B5EF4-FFF2-40B4-BE49-F238E27FC236}">
                <a16:creationId xmlns:a16="http://schemas.microsoft.com/office/drawing/2014/main" id="{F810C38E-AA34-4570-8868-042A8F014E3A}"/>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6600" dirty="0">
                <a:solidFill>
                  <a:schemeClr val="bg1"/>
                </a:solidFill>
              </a:rPr>
              <a:t>    </a:t>
            </a:r>
            <a:r>
              <a:rPr lang="en-US" sz="6600" dirty="0" err="1">
                <a:solidFill>
                  <a:schemeClr val="bg1"/>
                </a:solidFill>
              </a:rPr>
              <a:t>Bibliografia</a:t>
            </a:r>
            <a:endParaRPr lang="en-US" sz="6600" dirty="0">
              <a:solidFill>
                <a:schemeClr val="bg1"/>
              </a:solidFill>
            </a:endParaRPr>
          </a:p>
        </p:txBody>
      </p:sp>
      <p:cxnSp>
        <p:nvCxnSpPr>
          <p:cNvPr id="7" name="Connettore diritto 6">
            <a:extLst>
              <a:ext uri="{FF2B5EF4-FFF2-40B4-BE49-F238E27FC236}">
                <a16:creationId xmlns:a16="http://schemas.microsoft.com/office/drawing/2014/main" id="{CFB5C718-B522-47D7-984B-ADBF1990658C}"/>
              </a:ext>
            </a:extLst>
          </p:cNvPr>
          <p:cNvCxnSpPr>
            <a:cxnSpLocks/>
          </p:cNvCxnSpPr>
          <p:nvPr/>
        </p:nvCxnSpPr>
        <p:spPr>
          <a:xfrm>
            <a:off x="4646208" y="2209800"/>
            <a:ext cx="0" cy="250190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0778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6825A64F-D160-484C-A665-DC0080219C39}"/>
              </a:ext>
            </a:extLst>
          </p:cNvPr>
          <p:cNvPicPr>
            <a:picLocks noChangeAspect="1"/>
          </p:cNvPicPr>
          <p:nvPr/>
        </p:nvPicPr>
        <p:blipFill>
          <a:blip r:embed="rId2"/>
          <a:stretch>
            <a:fillRect/>
          </a:stretch>
        </p:blipFill>
        <p:spPr>
          <a:xfrm>
            <a:off x="1552575" y="176212"/>
            <a:ext cx="9086850" cy="6505575"/>
          </a:xfrm>
          <a:prstGeom prst="rect">
            <a:avLst/>
          </a:prstGeom>
        </p:spPr>
      </p:pic>
    </p:spTree>
    <p:extLst>
      <p:ext uri="{BB962C8B-B14F-4D97-AF65-F5344CB8AC3E}">
        <p14:creationId xmlns:p14="http://schemas.microsoft.com/office/powerpoint/2010/main" val="28289332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0BD20B0E-AC3D-41C3-B2EE-6BC0402219BD}"/>
              </a:ext>
            </a:extLst>
          </p:cNvPr>
          <p:cNvPicPr>
            <a:picLocks noChangeAspect="1"/>
          </p:cNvPicPr>
          <p:nvPr/>
        </p:nvPicPr>
        <p:blipFill>
          <a:blip r:embed="rId2"/>
          <a:stretch>
            <a:fillRect/>
          </a:stretch>
        </p:blipFill>
        <p:spPr>
          <a:xfrm>
            <a:off x="1704975" y="319087"/>
            <a:ext cx="8782050" cy="6219825"/>
          </a:xfrm>
          <a:prstGeom prst="rect">
            <a:avLst/>
          </a:prstGeom>
        </p:spPr>
      </p:pic>
    </p:spTree>
    <p:extLst>
      <p:ext uri="{BB962C8B-B14F-4D97-AF65-F5344CB8AC3E}">
        <p14:creationId xmlns:p14="http://schemas.microsoft.com/office/powerpoint/2010/main" val="2597851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7AE99BD4-4D62-48F5-A5A2-2FEDF0DDBA30}"/>
              </a:ext>
            </a:extLst>
          </p:cNvPr>
          <p:cNvPicPr>
            <a:picLocks noChangeAspect="1"/>
          </p:cNvPicPr>
          <p:nvPr/>
        </p:nvPicPr>
        <p:blipFill>
          <a:blip r:embed="rId2"/>
          <a:stretch>
            <a:fillRect/>
          </a:stretch>
        </p:blipFill>
        <p:spPr>
          <a:xfrm>
            <a:off x="1557337" y="157162"/>
            <a:ext cx="9077325" cy="6543675"/>
          </a:xfrm>
          <a:prstGeom prst="rect">
            <a:avLst/>
          </a:prstGeom>
        </p:spPr>
      </p:pic>
    </p:spTree>
    <p:extLst>
      <p:ext uri="{BB962C8B-B14F-4D97-AF65-F5344CB8AC3E}">
        <p14:creationId xmlns:p14="http://schemas.microsoft.com/office/powerpoint/2010/main" val="351011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AD9166B0-354A-42DF-BD0D-03E5B1F13DCE}"/>
              </a:ext>
            </a:extLst>
          </p:cNvPr>
          <p:cNvPicPr>
            <a:picLocks noChangeAspect="1"/>
          </p:cNvPicPr>
          <p:nvPr/>
        </p:nvPicPr>
        <p:blipFill>
          <a:blip r:embed="rId2"/>
          <a:stretch>
            <a:fillRect/>
          </a:stretch>
        </p:blipFill>
        <p:spPr>
          <a:xfrm>
            <a:off x="1662112" y="314325"/>
            <a:ext cx="8867775" cy="6229350"/>
          </a:xfrm>
          <a:prstGeom prst="rect">
            <a:avLst/>
          </a:prstGeom>
        </p:spPr>
      </p:pic>
    </p:spTree>
    <p:extLst>
      <p:ext uri="{BB962C8B-B14F-4D97-AF65-F5344CB8AC3E}">
        <p14:creationId xmlns:p14="http://schemas.microsoft.com/office/powerpoint/2010/main" val="151177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96294323-103B-4944-A45B-1ED1DAA14485}"/>
              </a:ext>
            </a:extLst>
          </p:cNvPr>
          <p:cNvPicPr>
            <a:picLocks noChangeAspect="1"/>
          </p:cNvPicPr>
          <p:nvPr/>
        </p:nvPicPr>
        <p:blipFill>
          <a:blip r:embed="rId2"/>
          <a:stretch>
            <a:fillRect/>
          </a:stretch>
        </p:blipFill>
        <p:spPr>
          <a:xfrm>
            <a:off x="1557337" y="295275"/>
            <a:ext cx="9077325" cy="6267450"/>
          </a:xfrm>
          <a:prstGeom prst="rect">
            <a:avLst/>
          </a:prstGeom>
        </p:spPr>
      </p:pic>
    </p:spTree>
    <p:extLst>
      <p:ext uri="{BB962C8B-B14F-4D97-AF65-F5344CB8AC3E}">
        <p14:creationId xmlns:p14="http://schemas.microsoft.com/office/powerpoint/2010/main" val="321539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61A55563-73E3-4A6A-BAF1-93689B7F0AE9}"/>
              </a:ext>
            </a:extLst>
          </p:cNvPr>
          <p:cNvPicPr>
            <a:picLocks noChangeAspect="1"/>
          </p:cNvPicPr>
          <p:nvPr/>
        </p:nvPicPr>
        <p:blipFill>
          <a:blip r:embed="rId2"/>
          <a:stretch>
            <a:fillRect/>
          </a:stretch>
        </p:blipFill>
        <p:spPr>
          <a:xfrm>
            <a:off x="1528762" y="200025"/>
            <a:ext cx="9134475" cy="6457950"/>
          </a:xfrm>
          <a:prstGeom prst="rect">
            <a:avLst/>
          </a:prstGeom>
        </p:spPr>
      </p:pic>
    </p:spTree>
    <p:extLst>
      <p:ext uri="{BB962C8B-B14F-4D97-AF65-F5344CB8AC3E}">
        <p14:creationId xmlns:p14="http://schemas.microsoft.com/office/powerpoint/2010/main" val="196220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8698811-E484-48DB-9360-6A44EE1CB0BF}"/>
              </a:ext>
            </a:extLst>
          </p:cNvPr>
          <p:cNvSpPr txBox="1"/>
          <p:nvPr/>
        </p:nvSpPr>
        <p:spPr>
          <a:xfrm>
            <a:off x="286516" y="427473"/>
            <a:ext cx="5390803" cy="1754326"/>
          </a:xfrm>
          <a:prstGeom prst="rect">
            <a:avLst/>
          </a:prstGeom>
          <a:noFill/>
        </p:spPr>
        <p:txBody>
          <a:bodyPr wrap="square" rtlCol="0">
            <a:spAutoFit/>
          </a:bodyPr>
          <a:lstStyle/>
          <a:p>
            <a:pPr algn="just"/>
            <a:r>
              <a:rPr lang="it-IT" b="1" dirty="0"/>
              <a:t>Informazioni</a:t>
            </a:r>
          </a:p>
          <a:p>
            <a:pPr algn="just"/>
            <a:br>
              <a:rPr lang="it-IT" dirty="0"/>
            </a:br>
            <a:r>
              <a:rPr lang="it-IT" dirty="0"/>
              <a:t>Se le informazioni necessarie per ricostruire un oggetto tridimensionale possono essere racchiuse in due sole dimensioni, forse ciò che conta non è l’aspetto dimensionale bensì le informazioni.</a:t>
            </a:r>
          </a:p>
        </p:txBody>
      </p:sp>
      <p:sp>
        <p:nvSpPr>
          <p:cNvPr id="3" name="CasellaDiTesto 2">
            <a:extLst>
              <a:ext uri="{FF2B5EF4-FFF2-40B4-BE49-F238E27FC236}">
                <a16:creationId xmlns:a16="http://schemas.microsoft.com/office/drawing/2014/main" id="{60AF93A5-D1F1-44E5-8290-5CE2BDA4A983}"/>
              </a:ext>
            </a:extLst>
          </p:cNvPr>
          <p:cNvSpPr txBox="1"/>
          <p:nvPr/>
        </p:nvSpPr>
        <p:spPr>
          <a:xfrm>
            <a:off x="494043" y="5480071"/>
            <a:ext cx="11411441" cy="830997"/>
          </a:xfrm>
          <a:prstGeom prst="rect">
            <a:avLst/>
          </a:prstGeom>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it-IT" sz="2400" b="1" dirty="0"/>
              <a:t>E’ possibile che il nostro universo si comporti in modo simile? </a:t>
            </a:r>
          </a:p>
          <a:p>
            <a:pPr algn="ctr"/>
            <a:r>
              <a:rPr lang="it-IT" sz="2400" b="1" dirty="0"/>
              <a:t>E se la nostra realtà tridimensionale quotidiana non fosse altro che un ologramma?</a:t>
            </a:r>
          </a:p>
        </p:txBody>
      </p:sp>
      <p:pic>
        <p:nvPicPr>
          <p:cNvPr id="1026" name="Picture 2">
            <a:extLst>
              <a:ext uri="{FF2B5EF4-FFF2-40B4-BE49-F238E27FC236}">
                <a16:creationId xmlns:a16="http://schemas.microsoft.com/office/drawing/2014/main" id="{5A4DCEC5-F8E1-4310-B498-A13C91BDE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411" y="231111"/>
            <a:ext cx="4962073" cy="49990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9A81B85-7478-442F-A8A3-493CB02DD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669" y="2431705"/>
            <a:ext cx="3560571" cy="2879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2929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373B421D-3224-4282-93D3-C23E2495BB54}"/>
              </a:ext>
            </a:extLst>
          </p:cNvPr>
          <p:cNvPicPr>
            <a:picLocks noChangeAspect="1"/>
          </p:cNvPicPr>
          <p:nvPr/>
        </p:nvPicPr>
        <p:blipFill>
          <a:blip r:embed="rId2"/>
          <a:stretch>
            <a:fillRect/>
          </a:stretch>
        </p:blipFill>
        <p:spPr>
          <a:xfrm>
            <a:off x="1752600" y="409575"/>
            <a:ext cx="8686800" cy="6038850"/>
          </a:xfrm>
          <a:prstGeom prst="rect">
            <a:avLst/>
          </a:prstGeom>
        </p:spPr>
      </p:pic>
    </p:spTree>
    <p:extLst>
      <p:ext uri="{BB962C8B-B14F-4D97-AF65-F5344CB8AC3E}">
        <p14:creationId xmlns:p14="http://schemas.microsoft.com/office/powerpoint/2010/main" val="21272853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5DE26CB2-2849-41C6-9751-4A39C1E70713}"/>
              </a:ext>
            </a:extLst>
          </p:cNvPr>
          <p:cNvPicPr>
            <a:picLocks noChangeAspect="1"/>
          </p:cNvPicPr>
          <p:nvPr/>
        </p:nvPicPr>
        <p:blipFill>
          <a:blip r:embed="rId2"/>
          <a:stretch>
            <a:fillRect/>
          </a:stretch>
        </p:blipFill>
        <p:spPr>
          <a:xfrm>
            <a:off x="1514475" y="266700"/>
            <a:ext cx="9163050" cy="6324600"/>
          </a:xfrm>
          <a:prstGeom prst="rect">
            <a:avLst/>
          </a:prstGeom>
        </p:spPr>
      </p:pic>
    </p:spTree>
    <p:extLst>
      <p:ext uri="{BB962C8B-B14F-4D97-AF65-F5344CB8AC3E}">
        <p14:creationId xmlns:p14="http://schemas.microsoft.com/office/powerpoint/2010/main" val="2571340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FA94C4C0-4952-4E0F-9890-E581D7EFD1A8}"/>
              </a:ext>
            </a:extLst>
          </p:cNvPr>
          <p:cNvPicPr>
            <a:picLocks noChangeAspect="1"/>
          </p:cNvPicPr>
          <p:nvPr/>
        </p:nvPicPr>
        <p:blipFill>
          <a:blip r:embed="rId2"/>
          <a:stretch>
            <a:fillRect/>
          </a:stretch>
        </p:blipFill>
        <p:spPr>
          <a:xfrm>
            <a:off x="1647825" y="447675"/>
            <a:ext cx="8896350" cy="5962650"/>
          </a:xfrm>
          <a:prstGeom prst="rect">
            <a:avLst/>
          </a:prstGeom>
        </p:spPr>
      </p:pic>
    </p:spTree>
    <p:extLst>
      <p:ext uri="{BB962C8B-B14F-4D97-AF65-F5344CB8AC3E}">
        <p14:creationId xmlns:p14="http://schemas.microsoft.com/office/powerpoint/2010/main" val="790836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FB35F791-46E5-4C7E-83B3-B26A61A0A448}"/>
              </a:ext>
            </a:extLst>
          </p:cNvPr>
          <p:cNvPicPr>
            <a:picLocks noChangeAspect="1"/>
          </p:cNvPicPr>
          <p:nvPr/>
        </p:nvPicPr>
        <p:blipFill>
          <a:blip r:embed="rId2"/>
          <a:stretch>
            <a:fillRect/>
          </a:stretch>
        </p:blipFill>
        <p:spPr>
          <a:xfrm>
            <a:off x="1571625" y="214312"/>
            <a:ext cx="9048750" cy="6429375"/>
          </a:xfrm>
          <a:prstGeom prst="rect">
            <a:avLst/>
          </a:prstGeom>
        </p:spPr>
      </p:pic>
    </p:spTree>
    <p:extLst>
      <p:ext uri="{BB962C8B-B14F-4D97-AF65-F5344CB8AC3E}">
        <p14:creationId xmlns:p14="http://schemas.microsoft.com/office/powerpoint/2010/main" val="436881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5E226811-E213-4DF9-AC54-7E88235BE502}"/>
              </a:ext>
            </a:extLst>
          </p:cNvPr>
          <p:cNvPicPr>
            <a:picLocks noChangeAspect="1"/>
          </p:cNvPicPr>
          <p:nvPr/>
        </p:nvPicPr>
        <p:blipFill>
          <a:blip r:embed="rId2"/>
          <a:stretch>
            <a:fillRect/>
          </a:stretch>
        </p:blipFill>
        <p:spPr>
          <a:xfrm>
            <a:off x="1495425" y="309562"/>
            <a:ext cx="9201150" cy="6238875"/>
          </a:xfrm>
          <a:prstGeom prst="rect">
            <a:avLst/>
          </a:prstGeom>
        </p:spPr>
      </p:pic>
    </p:spTree>
    <p:extLst>
      <p:ext uri="{BB962C8B-B14F-4D97-AF65-F5344CB8AC3E}">
        <p14:creationId xmlns:p14="http://schemas.microsoft.com/office/powerpoint/2010/main" val="356382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magine 2" descr="Immagine che contiene stazionario, graffetta&#10;&#10;Descrizione generata con affidabilità molto elevata">
            <a:extLst>
              <a:ext uri="{FF2B5EF4-FFF2-40B4-BE49-F238E27FC236}">
                <a16:creationId xmlns:a16="http://schemas.microsoft.com/office/drawing/2014/main" id="{7870086D-EF4E-4E6F-A7C2-84DC542F6D2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7555"/>
          <a:stretch/>
        </p:blipFill>
        <p:spPr>
          <a:xfrm>
            <a:off x="20" y="1"/>
            <a:ext cx="12191980" cy="6857999"/>
          </a:xfrm>
          <a:prstGeom prst="rect">
            <a:avLst/>
          </a:prstGeom>
        </p:spPr>
      </p:pic>
      <p:sp>
        <p:nvSpPr>
          <p:cNvPr id="2" name="Titolo 1">
            <a:extLst>
              <a:ext uri="{FF2B5EF4-FFF2-40B4-BE49-F238E27FC236}">
                <a16:creationId xmlns:a16="http://schemas.microsoft.com/office/drawing/2014/main" id="{2CBE06F3-B214-44DD-A65B-396C12EC2F8D}"/>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err="1">
                <a:solidFill>
                  <a:srgbClr val="FFFFFF"/>
                </a:solidFill>
              </a:rPr>
              <a:t>Entropia</a:t>
            </a:r>
            <a:endParaRPr lang="en-US" sz="8000" dirty="0">
              <a:solidFill>
                <a:srgbClr val="FFFFFF"/>
              </a:solidFill>
            </a:endParaRPr>
          </a:p>
        </p:txBody>
      </p:sp>
      <p:cxnSp>
        <p:nvCxnSpPr>
          <p:cNvPr id="10" name="Straight Connector 9">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91300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08698811-E484-48DB-9360-6A44EE1CB0BF}"/>
              </a:ext>
            </a:extLst>
          </p:cNvPr>
          <p:cNvSpPr txBox="1"/>
          <p:nvPr/>
        </p:nvSpPr>
        <p:spPr>
          <a:xfrm>
            <a:off x="7184571" y="427473"/>
            <a:ext cx="4310743" cy="3416320"/>
          </a:xfrm>
          <a:prstGeom prst="rect">
            <a:avLst/>
          </a:prstGeom>
          <a:noFill/>
        </p:spPr>
        <p:txBody>
          <a:bodyPr wrap="square" rtlCol="0">
            <a:spAutoFit/>
          </a:bodyPr>
          <a:lstStyle/>
          <a:p>
            <a:pPr algn="just"/>
            <a:r>
              <a:rPr lang="it-IT" b="1" dirty="0"/>
              <a:t>L’Energia si conserva ma si disperde</a:t>
            </a:r>
          </a:p>
          <a:p>
            <a:pPr algn="just"/>
            <a:br>
              <a:rPr lang="it-IT" dirty="0"/>
            </a:br>
            <a:r>
              <a:rPr lang="it-IT" dirty="0"/>
              <a:t>Da forme più concentrate di energia si passa spontaneamente a forme più rarefatte, più disperse.</a:t>
            </a:r>
          </a:p>
          <a:p>
            <a:pPr algn="just"/>
            <a:endParaRPr lang="it-IT" dirty="0"/>
          </a:p>
          <a:p>
            <a:pPr algn="just"/>
            <a:r>
              <a:rPr lang="it-IT" dirty="0"/>
              <a:t>L’aumento costante dell’entropia ci dice che il nostro universo </a:t>
            </a:r>
            <a:r>
              <a:rPr lang="it-IT" b="1" dirty="0"/>
              <a:t>diventa sempre più omogeneo</a:t>
            </a:r>
            <a:r>
              <a:rPr lang="it-IT" dirty="0"/>
              <a:t>.</a:t>
            </a:r>
          </a:p>
          <a:p>
            <a:pPr algn="just"/>
            <a:endParaRPr lang="it-IT" dirty="0"/>
          </a:p>
          <a:p>
            <a:pPr algn="just"/>
            <a:r>
              <a:rPr lang="it-IT" dirty="0"/>
              <a:t>L’entropia è legata all’energia e alla temperatura di un corpo. </a:t>
            </a:r>
          </a:p>
        </p:txBody>
      </p:sp>
      <p:pic>
        <p:nvPicPr>
          <p:cNvPr id="3" name="Immagine 2">
            <a:extLst>
              <a:ext uri="{FF2B5EF4-FFF2-40B4-BE49-F238E27FC236}">
                <a16:creationId xmlns:a16="http://schemas.microsoft.com/office/drawing/2014/main" id="{28C44467-5D08-4B2A-9801-6055189F5749}"/>
              </a:ext>
            </a:extLst>
          </p:cNvPr>
          <p:cNvPicPr>
            <a:picLocks noChangeAspect="1"/>
          </p:cNvPicPr>
          <p:nvPr/>
        </p:nvPicPr>
        <p:blipFill>
          <a:blip r:embed="rId2"/>
          <a:stretch>
            <a:fillRect/>
          </a:stretch>
        </p:blipFill>
        <p:spPr>
          <a:xfrm>
            <a:off x="841972" y="8335"/>
            <a:ext cx="5744070" cy="38452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Immagine 3">
            <a:extLst>
              <a:ext uri="{FF2B5EF4-FFF2-40B4-BE49-F238E27FC236}">
                <a16:creationId xmlns:a16="http://schemas.microsoft.com/office/drawing/2014/main" id="{BAEFD0A6-1965-4512-81B9-79B0EB83831E}"/>
              </a:ext>
            </a:extLst>
          </p:cNvPr>
          <p:cNvPicPr>
            <a:picLocks noChangeAspect="1"/>
          </p:cNvPicPr>
          <p:nvPr/>
        </p:nvPicPr>
        <p:blipFill>
          <a:blip r:embed="rId3"/>
          <a:stretch>
            <a:fillRect/>
          </a:stretch>
        </p:blipFill>
        <p:spPr>
          <a:xfrm>
            <a:off x="696685" y="2877998"/>
            <a:ext cx="4709327" cy="38192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5" name="Immagine 4">
            <a:extLst>
              <a:ext uri="{FF2B5EF4-FFF2-40B4-BE49-F238E27FC236}">
                <a16:creationId xmlns:a16="http://schemas.microsoft.com/office/drawing/2014/main" id="{29C2A88B-44A4-440C-8898-7530BE30A310}"/>
              </a:ext>
            </a:extLst>
          </p:cNvPr>
          <p:cNvPicPr>
            <a:picLocks noChangeAspect="1"/>
          </p:cNvPicPr>
          <p:nvPr/>
        </p:nvPicPr>
        <p:blipFill>
          <a:blip r:embed="rId4"/>
          <a:stretch>
            <a:fillRect/>
          </a:stretch>
        </p:blipFill>
        <p:spPr>
          <a:xfrm>
            <a:off x="6243164" y="4215284"/>
            <a:ext cx="3322865" cy="22152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CasellaDiTesto 5">
            <a:extLst>
              <a:ext uri="{FF2B5EF4-FFF2-40B4-BE49-F238E27FC236}">
                <a16:creationId xmlns:a16="http://schemas.microsoft.com/office/drawing/2014/main" id="{A5F601A0-FB6E-4C92-821A-94C99828BB72}"/>
              </a:ext>
            </a:extLst>
          </p:cNvPr>
          <p:cNvSpPr txBox="1"/>
          <p:nvPr/>
        </p:nvSpPr>
        <p:spPr>
          <a:xfrm>
            <a:off x="9867481" y="4486888"/>
            <a:ext cx="186062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just"/>
            <a:r>
              <a:rPr lang="it-IT" b="1" dirty="0"/>
              <a:t>Qualunque corpo che ha una temperatura ha entropia e viceversa!</a:t>
            </a:r>
            <a:endParaRPr lang="it-IT" dirty="0"/>
          </a:p>
        </p:txBody>
      </p:sp>
    </p:spTree>
    <p:extLst>
      <p:ext uri="{BB962C8B-B14F-4D97-AF65-F5344CB8AC3E}">
        <p14:creationId xmlns:p14="http://schemas.microsoft.com/office/powerpoint/2010/main" val="2481908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9175B9B-EDE1-4BFF-A0A2-2A1F3A399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3527" y="1714343"/>
            <a:ext cx="4937666" cy="49376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Immagine 2">
            <a:extLst>
              <a:ext uri="{FF2B5EF4-FFF2-40B4-BE49-F238E27FC236}">
                <a16:creationId xmlns:a16="http://schemas.microsoft.com/office/drawing/2014/main" id="{B6E2E456-B00D-472F-8C43-05AE0B3CF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07" y="0"/>
            <a:ext cx="6694300" cy="38500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CasellaDiTesto 1">
            <a:extLst>
              <a:ext uri="{FF2B5EF4-FFF2-40B4-BE49-F238E27FC236}">
                <a16:creationId xmlns:a16="http://schemas.microsoft.com/office/drawing/2014/main" id="{504FBB05-9007-43C0-8770-A9F0C01210FF}"/>
              </a:ext>
            </a:extLst>
          </p:cNvPr>
          <p:cNvSpPr txBox="1"/>
          <p:nvPr/>
        </p:nvSpPr>
        <p:spPr>
          <a:xfrm>
            <a:off x="568411" y="4646141"/>
            <a:ext cx="5288692" cy="954107"/>
          </a:xfrm>
          <a:prstGeom prst="rect">
            <a:avLst/>
          </a:prstGeom>
          <a:noFill/>
        </p:spPr>
        <p:txBody>
          <a:bodyPr wrap="square" rtlCol="0">
            <a:spAutoFit/>
          </a:bodyPr>
          <a:lstStyle/>
          <a:p>
            <a:r>
              <a:rPr lang="it-IT" sz="2800" b="1" dirty="0"/>
              <a:t>L’Entropia non è disordine … </a:t>
            </a:r>
          </a:p>
          <a:p>
            <a:r>
              <a:rPr lang="it-IT" sz="2800" b="1" dirty="0"/>
              <a:t>lo sembra soltanto!</a:t>
            </a:r>
          </a:p>
        </p:txBody>
      </p:sp>
    </p:spTree>
    <p:extLst>
      <p:ext uri="{BB962C8B-B14F-4D97-AF65-F5344CB8AC3E}">
        <p14:creationId xmlns:p14="http://schemas.microsoft.com/office/powerpoint/2010/main" val="1269027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6E758984-9B5C-4246-8F82-FDB85CB90175}"/>
              </a:ext>
            </a:extLst>
          </p:cNvPr>
          <p:cNvPicPr>
            <a:picLocks noChangeAspect="1"/>
          </p:cNvPicPr>
          <p:nvPr/>
        </p:nvPicPr>
        <p:blipFill>
          <a:blip r:embed="rId2"/>
          <a:stretch>
            <a:fillRect/>
          </a:stretch>
        </p:blipFill>
        <p:spPr>
          <a:xfrm>
            <a:off x="1138237" y="478290"/>
            <a:ext cx="9915525" cy="25050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CasellaDiTesto 2">
            <a:extLst>
              <a:ext uri="{FF2B5EF4-FFF2-40B4-BE49-F238E27FC236}">
                <a16:creationId xmlns:a16="http://schemas.microsoft.com/office/drawing/2014/main" id="{DADA16EC-76D0-49B1-B6E0-827F2DEEFA72}"/>
              </a:ext>
            </a:extLst>
          </p:cNvPr>
          <p:cNvSpPr txBox="1"/>
          <p:nvPr/>
        </p:nvSpPr>
        <p:spPr>
          <a:xfrm>
            <a:off x="6174865" y="3874636"/>
            <a:ext cx="4878897" cy="2246769"/>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just"/>
            <a:r>
              <a:rPr lang="it-IT" sz="2800" b="1" dirty="0" err="1">
                <a:solidFill>
                  <a:schemeClr val="tx1"/>
                </a:solidFill>
              </a:rPr>
              <a:t>Boltzmann</a:t>
            </a:r>
            <a:r>
              <a:rPr lang="it-IT" sz="2800" b="1" dirty="0">
                <a:solidFill>
                  <a:schemeClr val="tx1"/>
                </a:solidFill>
              </a:rPr>
              <a:t>: L’entropia ci dice quante configurazioni microscopiche danno origine alle quantità che stiamo osservando!</a:t>
            </a:r>
          </a:p>
        </p:txBody>
      </p:sp>
      <p:pic>
        <p:nvPicPr>
          <p:cNvPr id="4" name="Immagine 3">
            <a:extLst>
              <a:ext uri="{FF2B5EF4-FFF2-40B4-BE49-F238E27FC236}">
                <a16:creationId xmlns:a16="http://schemas.microsoft.com/office/drawing/2014/main" id="{5B15EE5D-8001-40FA-84FE-59196666B647}"/>
              </a:ext>
            </a:extLst>
          </p:cNvPr>
          <p:cNvPicPr>
            <a:picLocks noChangeAspect="1"/>
          </p:cNvPicPr>
          <p:nvPr/>
        </p:nvPicPr>
        <p:blipFill>
          <a:blip r:embed="rId3"/>
          <a:stretch>
            <a:fillRect/>
          </a:stretch>
        </p:blipFill>
        <p:spPr>
          <a:xfrm>
            <a:off x="1761847" y="2743200"/>
            <a:ext cx="2990334" cy="396947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80996018"/>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1154</TotalTime>
  <Words>762</Words>
  <Application>Microsoft Office PowerPoint</Application>
  <PresentationFormat>Widescreen</PresentationFormat>
  <Paragraphs>84</Paragraphs>
  <Slides>54</Slides>
  <Notes>0</Notes>
  <HiddenSlides>0</HiddenSlides>
  <MMClips>2</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54</vt:i4>
      </vt:variant>
    </vt:vector>
  </HeadingPairs>
  <TitlesOfParts>
    <vt:vector size="58" baseType="lpstr">
      <vt:lpstr>Arial</vt:lpstr>
      <vt:lpstr>Calibri</vt:lpstr>
      <vt:lpstr>Calibri Light</vt:lpstr>
      <vt:lpstr>Tema di Office</vt:lpstr>
      <vt:lpstr>Il Principio Olografico</vt:lpstr>
      <vt:lpstr>Ologrammi</vt:lpstr>
      <vt:lpstr>Presentazione standard di PowerPoint</vt:lpstr>
      <vt:lpstr>Presentazione standard di PowerPoint</vt:lpstr>
      <vt:lpstr>Presentazione standard di PowerPoint</vt:lpstr>
      <vt:lpstr>Entropia</vt:lpstr>
      <vt:lpstr>Presentazione standard di PowerPoint</vt:lpstr>
      <vt:lpstr>Presentazione standard di PowerPoint</vt:lpstr>
      <vt:lpstr>Presentazione standard di PowerPoint</vt:lpstr>
      <vt:lpstr>Presentazione standard di PowerPoint</vt:lpstr>
      <vt:lpstr>Informazione</vt:lpstr>
      <vt:lpstr>Presentazione standard di PowerPoint</vt:lpstr>
      <vt:lpstr>Presentazione standard di PowerPoint</vt:lpstr>
      <vt:lpstr>Presentazione standard di PowerPoint</vt:lpstr>
      <vt:lpstr>Presentazione standard di PowerPoint</vt:lpstr>
      <vt:lpstr>Buchi Neri</vt:lpstr>
      <vt:lpstr>Presentazione standard di PowerPoint</vt:lpstr>
      <vt:lpstr>Presentazione standard di PowerPoint</vt:lpstr>
      <vt:lpstr>Dove finisce l’Informazione? </vt:lpstr>
      <vt:lpstr>Presentazione standard di PowerPoint</vt:lpstr>
      <vt:lpstr>Presentazione standard di PowerPoint</vt:lpstr>
      <vt:lpstr>Hawking Radiation </vt:lpstr>
      <vt:lpstr>Il vuoto non è vuoto!</vt:lpstr>
      <vt:lpstr>Presentazione standard di PowerPoint</vt:lpstr>
      <vt:lpstr>Dove finisce l’informazione?</vt:lpstr>
      <vt:lpstr>Inquietanti correlazioni</vt:lpstr>
      <vt:lpstr>Inquietanti correlazioni</vt:lpstr>
      <vt:lpstr>Spettrale azione a distanza</vt:lpstr>
      <vt:lpstr>La realtà è «separabile»?</vt:lpstr>
      <vt:lpstr>La realtà è «separabile»?</vt:lpstr>
      <vt:lpstr>Presentazione standard di PowerPoint</vt:lpstr>
      <vt:lpstr>Il bordo dell’infinito </vt:lpstr>
      <vt:lpstr>Il bordo dell’infinito</vt:lpstr>
      <vt:lpstr>Il bordo dell’infinito</vt:lpstr>
      <vt:lpstr>Il bordo dell’infinito</vt:lpstr>
      <vt:lpstr>Presentazione standard di PowerPoint</vt:lpstr>
      <vt:lpstr>Presentazione standard di PowerPoint</vt:lpstr>
      <vt:lpstr>Il fisico argentino Juan Maldacena presentò una coerente formulazione matematica del principio olografico, basata sulla teoria supersimmetrica delle stringhe. Il modello di Maldacena descrive un universo 3D governato soltanto dalla gravità, contenente stringhe e buchi neri, collegato a una superficie 2D, situata a distanza infinita, nella quale: a) la gravità non esiste e b) particelle elementari e campi sottostanno senza eccezioni alle leggi della fisica quantistica.    </vt:lpstr>
      <vt:lpstr>    Conclusioni (?)</vt:lpstr>
      <vt:lpstr>Conclusioni</vt:lpstr>
      <vt:lpstr>Conclusioni</vt:lpstr>
      <vt:lpstr>Grazie per la vostra attenzione</vt:lpstr>
      <vt:lpstr>    Bibliografia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DELLA LUNGA GIOVANNI (MPSCS-06940)</dc:creator>
  <cp:lastModifiedBy>Giovanni Della Lunga</cp:lastModifiedBy>
  <cp:revision>58</cp:revision>
  <dcterms:created xsi:type="dcterms:W3CDTF">2019-09-12T09:55:27Z</dcterms:created>
  <dcterms:modified xsi:type="dcterms:W3CDTF">2019-10-04T19:01:28Z</dcterms:modified>
</cp:coreProperties>
</file>